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68" r:id="rId2"/>
    <p:sldId id="259" r:id="rId3"/>
    <p:sldId id="263" r:id="rId4"/>
    <p:sldId id="274" r:id="rId5"/>
    <p:sldId id="281" r:id="rId6"/>
    <p:sldId id="283" r:id="rId7"/>
    <p:sldId id="282" r:id="rId8"/>
    <p:sldId id="280" r:id="rId9"/>
    <p:sldId id="276" r:id="rId10"/>
    <p:sldId id="278" r:id="rId11"/>
    <p:sldId id="279" r:id="rId12"/>
    <p:sldId id="284" r:id="rId13"/>
    <p:sldId id="285" r:id="rId14"/>
    <p:sldId id="287" r:id="rId15"/>
    <p:sldId id="288" r:id="rId16"/>
    <p:sldId id="289" r:id="rId17"/>
    <p:sldId id="290" r:id="rId18"/>
    <p:sldId id="291" r:id="rId19"/>
    <p:sldId id="269" r:id="rId20"/>
    <p:sldId id="270" r:id="rId21"/>
    <p:sldId id="271" r:id="rId22"/>
    <p:sldId id="272" r:id="rId23"/>
    <p:sldId id="273" r:id="rId24"/>
    <p:sldId id="257" r:id="rId25"/>
    <p:sldId id="275" r:id="rId26"/>
    <p:sldId id="286" r:id="rId27"/>
    <p:sldId id="260" r:id="rId28"/>
    <p:sldId id="26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4"/>
    <p:restoredTop sz="94483"/>
  </p:normalViewPr>
  <p:slideViewPr>
    <p:cSldViewPr snapToGrid="0" snapToObjects="1">
      <p:cViewPr varScale="1">
        <p:scale>
          <a:sx n="94" d="100"/>
          <a:sy n="94" d="100"/>
        </p:scale>
        <p:origin x="808" y="184"/>
      </p:cViewPr>
      <p:guideLst/>
    </p:cSldViewPr>
  </p:slideViewPr>
  <p:notesTextViewPr>
    <p:cViewPr>
      <p:scale>
        <a:sx n="1" d="1"/>
        <a:sy n="1" d="1"/>
      </p:scale>
      <p:origin x="0" y="0"/>
    </p:cViewPr>
  </p:notesTextViewPr>
  <p:sorterViewPr>
    <p:cViewPr>
      <p:scale>
        <a:sx n="78" d="100"/>
        <a:sy n="7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576A1-B96B-5D42-9D90-0F6C08D41446}" type="datetimeFigureOut">
              <a:rPr lang="en-US" smtClean="0"/>
              <a:t>2/24/20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C6F5D-C68C-F94F-BC28-71795A571EFD}" type="slidenum">
              <a:rPr lang="en-US" smtClean="0"/>
              <a:t>‹#›</a:t>
            </a:fld>
            <a:endParaRPr lang="en-US"/>
          </a:p>
        </p:txBody>
      </p:sp>
    </p:spTree>
    <p:extLst>
      <p:ext uri="{BB962C8B-B14F-4D97-AF65-F5344CB8AC3E}">
        <p14:creationId xmlns:p14="http://schemas.microsoft.com/office/powerpoint/2010/main" val="60092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EC6F5D-C68C-F94F-BC28-71795A571EFD}" type="slidenum">
              <a:rPr lang="en-US" smtClean="0"/>
              <a:t>2</a:t>
            </a:fld>
            <a:endParaRPr lang="en-US"/>
          </a:p>
        </p:txBody>
      </p:sp>
    </p:spTree>
    <p:extLst>
      <p:ext uri="{BB962C8B-B14F-4D97-AF65-F5344CB8AC3E}">
        <p14:creationId xmlns:p14="http://schemas.microsoft.com/office/powerpoint/2010/main" val="257094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slides we would explain the different types of repositories</a:t>
            </a:r>
          </a:p>
        </p:txBody>
      </p:sp>
      <p:sp>
        <p:nvSpPr>
          <p:cNvPr id="4" name="Slide Number Placeholder 3"/>
          <p:cNvSpPr>
            <a:spLocks noGrp="1"/>
          </p:cNvSpPr>
          <p:nvPr>
            <p:ph type="sldNum" sz="quarter" idx="5"/>
          </p:nvPr>
        </p:nvSpPr>
        <p:spPr/>
        <p:txBody>
          <a:bodyPr/>
          <a:lstStyle/>
          <a:p>
            <a:fld id="{49EC6F5D-C68C-F94F-BC28-71795A571EFD}" type="slidenum">
              <a:rPr lang="en-US" smtClean="0"/>
              <a:t>28</a:t>
            </a:fld>
            <a:endParaRPr lang="en-US"/>
          </a:p>
        </p:txBody>
      </p:sp>
    </p:spTree>
    <p:extLst>
      <p:ext uri="{BB962C8B-B14F-4D97-AF65-F5344CB8AC3E}">
        <p14:creationId xmlns:p14="http://schemas.microsoft.com/office/powerpoint/2010/main" val="221098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EC6F5D-C68C-F94F-BC28-71795A571EFD}" type="slidenum">
              <a:rPr lang="en-US" smtClean="0"/>
              <a:t>8</a:t>
            </a:fld>
            <a:endParaRPr lang="en-US"/>
          </a:p>
        </p:txBody>
      </p:sp>
    </p:spTree>
    <p:extLst>
      <p:ext uri="{BB962C8B-B14F-4D97-AF65-F5344CB8AC3E}">
        <p14:creationId xmlns:p14="http://schemas.microsoft.com/office/powerpoint/2010/main" val="2621206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four different types of repository types, the type you choose depends on your needs, and how much you’re willing to pay! Typically, companies and organizations are the ones who would pay extra for the team or enterprise packages. Pro would be an attractive option for a serious </a:t>
            </a:r>
            <a:r>
              <a:rPr lang="en-US" dirty="0" err="1"/>
              <a:t>GitHubber</a:t>
            </a:r>
            <a:r>
              <a:rPr lang="en-US" dirty="0"/>
              <a:t> (one who does much </a:t>
            </a:r>
            <a:r>
              <a:rPr lang="en-US" dirty="0" err="1"/>
              <a:t>GitHubbing</a:t>
            </a:r>
            <a:r>
              <a:rPr lang="en-US" dirty="0"/>
              <a:t>, add that to the dictionary)</a:t>
            </a:r>
          </a:p>
        </p:txBody>
      </p:sp>
      <p:sp>
        <p:nvSpPr>
          <p:cNvPr id="4" name="Slide Number Placeholder 3"/>
          <p:cNvSpPr>
            <a:spLocks noGrp="1"/>
          </p:cNvSpPr>
          <p:nvPr>
            <p:ph type="sldNum" sz="quarter" idx="5"/>
          </p:nvPr>
        </p:nvSpPr>
        <p:spPr/>
        <p:txBody>
          <a:bodyPr/>
          <a:lstStyle/>
          <a:p>
            <a:fld id="{6FA9AE9F-EDE2-49EC-8248-571B3714E519}" type="slidenum">
              <a:rPr lang="en-US" smtClean="0"/>
              <a:t>19</a:t>
            </a:fld>
            <a:endParaRPr lang="en-US"/>
          </a:p>
        </p:txBody>
      </p:sp>
    </p:spTree>
    <p:extLst>
      <p:ext uri="{BB962C8B-B14F-4D97-AF65-F5344CB8AC3E}">
        <p14:creationId xmlns:p14="http://schemas.microsoft.com/office/powerpoint/2010/main" val="1422695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 price increases as the amount of actions allowed/storage provided increases. </a:t>
            </a:r>
          </a:p>
        </p:txBody>
      </p:sp>
      <p:sp>
        <p:nvSpPr>
          <p:cNvPr id="4" name="Slide Number Placeholder 3"/>
          <p:cNvSpPr>
            <a:spLocks noGrp="1"/>
          </p:cNvSpPr>
          <p:nvPr>
            <p:ph type="sldNum" sz="quarter" idx="5"/>
          </p:nvPr>
        </p:nvSpPr>
        <p:spPr/>
        <p:txBody>
          <a:bodyPr/>
          <a:lstStyle/>
          <a:p>
            <a:fld id="{6FA9AE9F-EDE2-49EC-8248-571B3714E519}" type="slidenum">
              <a:rPr lang="en-US" smtClean="0"/>
              <a:t>20</a:t>
            </a:fld>
            <a:endParaRPr lang="en-US"/>
          </a:p>
        </p:txBody>
      </p:sp>
    </p:spTree>
    <p:extLst>
      <p:ext uri="{BB962C8B-B14F-4D97-AF65-F5344CB8AC3E}">
        <p14:creationId xmlns:p14="http://schemas.microsoft.com/office/powerpoint/2010/main" val="4190411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A9AE9F-EDE2-49EC-8248-571B3714E519}" type="slidenum">
              <a:rPr lang="en-US" smtClean="0"/>
              <a:t>21</a:t>
            </a:fld>
            <a:endParaRPr lang="en-US"/>
          </a:p>
        </p:txBody>
      </p:sp>
    </p:spTree>
    <p:extLst>
      <p:ext uri="{BB962C8B-B14F-4D97-AF65-F5344CB8AC3E}">
        <p14:creationId xmlns:p14="http://schemas.microsoft.com/office/powerpoint/2010/main" val="129062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price ensures higher security</a:t>
            </a:r>
          </a:p>
        </p:txBody>
      </p:sp>
      <p:sp>
        <p:nvSpPr>
          <p:cNvPr id="4" name="Slide Number Placeholder 3"/>
          <p:cNvSpPr>
            <a:spLocks noGrp="1"/>
          </p:cNvSpPr>
          <p:nvPr>
            <p:ph type="sldNum" sz="quarter" idx="5"/>
          </p:nvPr>
        </p:nvSpPr>
        <p:spPr/>
        <p:txBody>
          <a:bodyPr/>
          <a:lstStyle/>
          <a:p>
            <a:fld id="{6FA9AE9F-EDE2-49EC-8248-571B3714E519}" type="slidenum">
              <a:rPr lang="en-US" smtClean="0"/>
              <a:t>22</a:t>
            </a:fld>
            <a:endParaRPr lang="en-US"/>
          </a:p>
        </p:txBody>
      </p:sp>
    </p:spTree>
    <p:extLst>
      <p:ext uri="{BB962C8B-B14F-4D97-AF65-F5344CB8AC3E}">
        <p14:creationId xmlns:p14="http://schemas.microsoft.com/office/powerpoint/2010/main" val="2202665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A9AE9F-EDE2-49EC-8248-571B3714E519}" type="slidenum">
              <a:rPr lang="en-US" smtClean="0"/>
              <a:t>23</a:t>
            </a:fld>
            <a:endParaRPr lang="en-US"/>
          </a:p>
        </p:txBody>
      </p:sp>
    </p:spTree>
    <p:extLst>
      <p:ext uri="{BB962C8B-B14F-4D97-AF65-F5344CB8AC3E}">
        <p14:creationId xmlns:p14="http://schemas.microsoft.com/office/powerpoint/2010/main" val="2618887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EC6F5D-C68C-F94F-BC28-71795A571EFD}" type="slidenum">
              <a:rPr lang="en-US" smtClean="0"/>
              <a:t>24</a:t>
            </a:fld>
            <a:endParaRPr lang="en-US"/>
          </a:p>
        </p:txBody>
      </p:sp>
    </p:spTree>
    <p:extLst>
      <p:ext uri="{BB962C8B-B14F-4D97-AF65-F5344CB8AC3E}">
        <p14:creationId xmlns:p14="http://schemas.microsoft.com/office/powerpoint/2010/main" val="4065573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if the VCS takes snap shots of your project in different times and stores them</a:t>
            </a:r>
          </a:p>
        </p:txBody>
      </p:sp>
      <p:sp>
        <p:nvSpPr>
          <p:cNvPr id="4" name="Slide Number Placeholder 3"/>
          <p:cNvSpPr>
            <a:spLocks noGrp="1"/>
          </p:cNvSpPr>
          <p:nvPr>
            <p:ph type="sldNum" sz="quarter" idx="5"/>
          </p:nvPr>
        </p:nvSpPr>
        <p:spPr/>
        <p:txBody>
          <a:bodyPr/>
          <a:lstStyle/>
          <a:p>
            <a:fld id="{49EC6F5D-C68C-F94F-BC28-71795A571EFD}" type="slidenum">
              <a:rPr lang="en-US" smtClean="0"/>
              <a:t>27</a:t>
            </a:fld>
            <a:endParaRPr lang="en-US"/>
          </a:p>
        </p:txBody>
      </p:sp>
    </p:spTree>
    <p:extLst>
      <p:ext uri="{BB962C8B-B14F-4D97-AF65-F5344CB8AC3E}">
        <p14:creationId xmlns:p14="http://schemas.microsoft.com/office/powerpoint/2010/main" val="1713624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E91E3-528B-9F4C-AEC5-FC78C369E3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65D755-137D-A94F-912A-C24EB63752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F0FD6D-70BC-0C46-9374-22868F7ED789}"/>
              </a:ext>
            </a:extLst>
          </p:cNvPr>
          <p:cNvSpPr>
            <a:spLocks noGrp="1"/>
          </p:cNvSpPr>
          <p:nvPr>
            <p:ph type="dt" sz="half" idx="10"/>
          </p:nvPr>
        </p:nvSpPr>
        <p:spPr/>
        <p:txBody>
          <a:bodyPr/>
          <a:lstStyle/>
          <a:p>
            <a:fld id="{C88AEFA5-C923-8E42-9F98-1249B5246F34}" type="datetimeFigureOut">
              <a:rPr lang="en-US" smtClean="0"/>
              <a:t>2/24/20</a:t>
            </a:fld>
            <a:endParaRPr lang="en-US"/>
          </a:p>
        </p:txBody>
      </p:sp>
      <p:sp>
        <p:nvSpPr>
          <p:cNvPr id="5" name="Footer Placeholder 4">
            <a:extLst>
              <a:ext uri="{FF2B5EF4-FFF2-40B4-BE49-F238E27FC236}">
                <a16:creationId xmlns:a16="http://schemas.microsoft.com/office/drawing/2014/main" id="{E7D9FEDE-72E5-A445-964F-3E9BF4C4B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C8513-3B20-3C47-879F-17701D0393B5}"/>
              </a:ext>
            </a:extLst>
          </p:cNvPr>
          <p:cNvSpPr>
            <a:spLocks noGrp="1"/>
          </p:cNvSpPr>
          <p:nvPr>
            <p:ph type="sldNum" sz="quarter" idx="12"/>
          </p:nvPr>
        </p:nvSpPr>
        <p:spPr/>
        <p:txBody>
          <a:bodyPr/>
          <a:lstStyle/>
          <a:p>
            <a:fld id="{DA43DB9E-0EC5-F54E-BD2E-23D0FBF2EA48}" type="slidenum">
              <a:rPr lang="en-US" smtClean="0"/>
              <a:t>‹#›</a:t>
            </a:fld>
            <a:endParaRPr lang="en-US"/>
          </a:p>
        </p:txBody>
      </p:sp>
    </p:spTree>
    <p:extLst>
      <p:ext uri="{BB962C8B-B14F-4D97-AF65-F5344CB8AC3E}">
        <p14:creationId xmlns:p14="http://schemas.microsoft.com/office/powerpoint/2010/main" val="2399538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7D9A-EA38-714E-9D2F-980866DCAD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830823-5ECB-9641-9C04-BF80F41ED4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0A623-A062-4647-AB70-96428618863C}"/>
              </a:ext>
            </a:extLst>
          </p:cNvPr>
          <p:cNvSpPr>
            <a:spLocks noGrp="1"/>
          </p:cNvSpPr>
          <p:nvPr>
            <p:ph type="dt" sz="half" idx="10"/>
          </p:nvPr>
        </p:nvSpPr>
        <p:spPr/>
        <p:txBody>
          <a:bodyPr/>
          <a:lstStyle/>
          <a:p>
            <a:fld id="{C88AEFA5-C923-8E42-9F98-1249B5246F34}" type="datetimeFigureOut">
              <a:rPr lang="en-US" smtClean="0"/>
              <a:t>2/24/20</a:t>
            </a:fld>
            <a:endParaRPr lang="en-US"/>
          </a:p>
        </p:txBody>
      </p:sp>
      <p:sp>
        <p:nvSpPr>
          <p:cNvPr id="5" name="Footer Placeholder 4">
            <a:extLst>
              <a:ext uri="{FF2B5EF4-FFF2-40B4-BE49-F238E27FC236}">
                <a16:creationId xmlns:a16="http://schemas.microsoft.com/office/drawing/2014/main" id="{DF6AEF2A-9233-1748-AE0C-85348393F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625A3-4DD3-8044-8B40-E5E77220FDFE}"/>
              </a:ext>
            </a:extLst>
          </p:cNvPr>
          <p:cNvSpPr>
            <a:spLocks noGrp="1"/>
          </p:cNvSpPr>
          <p:nvPr>
            <p:ph type="sldNum" sz="quarter" idx="12"/>
          </p:nvPr>
        </p:nvSpPr>
        <p:spPr/>
        <p:txBody>
          <a:bodyPr/>
          <a:lstStyle/>
          <a:p>
            <a:fld id="{DA43DB9E-0EC5-F54E-BD2E-23D0FBF2EA48}" type="slidenum">
              <a:rPr lang="en-US" smtClean="0"/>
              <a:t>‹#›</a:t>
            </a:fld>
            <a:endParaRPr lang="en-US"/>
          </a:p>
        </p:txBody>
      </p:sp>
    </p:spTree>
    <p:extLst>
      <p:ext uri="{BB962C8B-B14F-4D97-AF65-F5344CB8AC3E}">
        <p14:creationId xmlns:p14="http://schemas.microsoft.com/office/powerpoint/2010/main" val="392841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06769-CC44-2A44-A486-6B8AC8AEBE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3E8F65-9CC0-5D46-843E-4849C63CED4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07C184-E3C5-2C48-851C-B6A4B78A8EDE}"/>
              </a:ext>
            </a:extLst>
          </p:cNvPr>
          <p:cNvSpPr>
            <a:spLocks noGrp="1"/>
          </p:cNvSpPr>
          <p:nvPr>
            <p:ph type="dt" sz="half" idx="10"/>
          </p:nvPr>
        </p:nvSpPr>
        <p:spPr/>
        <p:txBody>
          <a:bodyPr/>
          <a:lstStyle/>
          <a:p>
            <a:fld id="{C88AEFA5-C923-8E42-9F98-1249B5246F34}" type="datetimeFigureOut">
              <a:rPr lang="en-US" smtClean="0"/>
              <a:t>2/24/20</a:t>
            </a:fld>
            <a:endParaRPr lang="en-US"/>
          </a:p>
        </p:txBody>
      </p:sp>
      <p:sp>
        <p:nvSpPr>
          <p:cNvPr id="5" name="Footer Placeholder 4">
            <a:extLst>
              <a:ext uri="{FF2B5EF4-FFF2-40B4-BE49-F238E27FC236}">
                <a16:creationId xmlns:a16="http://schemas.microsoft.com/office/drawing/2014/main" id="{F40C6C1E-021F-5048-A663-DA67B38936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74F92C-98ED-3F41-A5D1-7B04FCCFF1B7}"/>
              </a:ext>
            </a:extLst>
          </p:cNvPr>
          <p:cNvSpPr>
            <a:spLocks noGrp="1"/>
          </p:cNvSpPr>
          <p:nvPr>
            <p:ph type="sldNum" sz="quarter" idx="12"/>
          </p:nvPr>
        </p:nvSpPr>
        <p:spPr/>
        <p:txBody>
          <a:bodyPr/>
          <a:lstStyle/>
          <a:p>
            <a:fld id="{DA43DB9E-0EC5-F54E-BD2E-23D0FBF2EA48}" type="slidenum">
              <a:rPr lang="en-US" smtClean="0"/>
              <a:t>‹#›</a:t>
            </a:fld>
            <a:endParaRPr lang="en-US"/>
          </a:p>
        </p:txBody>
      </p:sp>
    </p:spTree>
    <p:extLst>
      <p:ext uri="{BB962C8B-B14F-4D97-AF65-F5344CB8AC3E}">
        <p14:creationId xmlns:p14="http://schemas.microsoft.com/office/powerpoint/2010/main" val="126964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94D31-0FA9-E84B-BC1F-C5CEC0F6D4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82B76-1AB2-FC47-B866-80DC493CA39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60FF1-A3F0-6449-A3AC-B7632EE560CD}"/>
              </a:ext>
            </a:extLst>
          </p:cNvPr>
          <p:cNvSpPr>
            <a:spLocks noGrp="1"/>
          </p:cNvSpPr>
          <p:nvPr>
            <p:ph type="dt" sz="half" idx="10"/>
          </p:nvPr>
        </p:nvSpPr>
        <p:spPr/>
        <p:txBody>
          <a:bodyPr/>
          <a:lstStyle/>
          <a:p>
            <a:fld id="{C88AEFA5-C923-8E42-9F98-1249B5246F34}" type="datetimeFigureOut">
              <a:rPr lang="en-US" smtClean="0"/>
              <a:t>2/24/20</a:t>
            </a:fld>
            <a:endParaRPr lang="en-US"/>
          </a:p>
        </p:txBody>
      </p:sp>
      <p:sp>
        <p:nvSpPr>
          <p:cNvPr id="5" name="Footer Placeholder 4">
            <a:extLst>
              <a:ext uri="{FF2B5EF4-FFF2-40B4-BE49-F238E27FC236}">
                <a16:creationId xmlns:a16="http://schemas.microsoft.com/office/drawing/2014/main" id="{ED6AFE91-659F-5C48-896F-F1E249F86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F39A5-29EC-204C-B85C-37ECA3BF8C2B}"/>
              </a:ext>
            </a:extLst>
          </p:cNvPr>
          <p:cNvSpPr>
            <a:spLocks noGrp="1"/>
          </p:cNvSpPr>
          <p:nvPr>
            <p:ph type="sldNum" sz="quarter" idx="12"/>
          </p:nvPr>
        </p:nvSpPr>
        <p:spPr/>
        <p:txBody>
          <a:bodyPr/>
          <a:lstStyle/>
          <a:p>
            <a:fld id="{DA43DB9E-0EC5-F54E-BD2E-23D0FBF2EA48}" type="slidenum">
              <a:rPr lang="en-US" smtClean="0"/>
              <a:t>‹#›</a:t>
            </a:fld>
            <a:endParaRPr lang="en-US"/>
          </a:p>
        </p:txBody>
      </p:sp>
    </p:spTree>
    <p:extLst>
      <p:ext uri="{BB962C8B-B14F-4D97-AF65-F5344CB8AC3E}">
        <p14:creationId xmlns:p14="http://schemas.microsoft.com/office/powerpoint/2010/main" val="2314194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C5175-83C5-EA44-9C82-F21D3630B3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4402B5-9C20-8247-888A-35BB647ED5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7679968-C4E2-DA47-90D7-930A88ABF94D}"/>
              </a:ext>
            </a:extLst>
          </p:cNvPr>
          <p:cNvSpPr>
            <a:spLocks noGrp="1"/>
          </p:cNvSpPr>
          <p:nvPr>
            <p:ph type="dt" sz="half" idx="10"/>
          </p:nvPr>
        </p:nvSpPr>
        <p:spPr/>
        <p:txBody>
          <a:bodyPr/>
          <a:lstStyle/>
          <a:p>
            <a:fld id="{C88AEFA5-C923-8E42-9F98-1249B5246F34}" type="datetimeFigureOut">
              <a:rPr lang="en-US" smtClean="0"/>
              <a:t>2/24/20</a:t>
            </a:fld>
            <a:endParaRPr lang="en-US"/>
          </a:p>
        </p:txBody>
      </p:sp>
      <p:sp>
        <p:nvSpPr>
          <p:cNvPr id="5" name="Footer Placeholder 4">
            <a:extLst>
              <a:ext uri="{FF2B5EF4-FFF2-40B4-BE49-F238E27FC236}">
                <a16:creationId xmlns:a16="http://schemas.microsoft.com/office/drawing/2014/main" id="{BB7FBA3A-33EA-8343-A911-CA46B754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D931DF-04E1-4440-9CB5-4533D3577B27}"/>
              </a:ext>
            </a:extLst>
          </p:cNvPr>
          <p:cNvSpPr>
            <a:spLocks noGrp="1"/>
          </p:cNvSpPr>
          <p:nvPr>
            <p:ph type="sldNum" sz="quarter" idx="12"/>
          </p:nvPr>
        </p:nvSpPr>
        <p:spPr/>
        <p:txBody>
          <a:bodyPr/>
          <a:lstStyle/>
          <a:p>
            <a:fld id="{DA43DB9E-0EC5-F54E-BD2E-23D0FBF2EA48}" type="slidenum">
              <a:rPr lang="en-US" smtClean="0"/>
              <a:t>‹#›</a:t>
            </a:fld>
            <a:endParaRPr lang="en-US"/>
          </a:p>
        </p:txBody>
      </p:sp>
    </p:spTree>
    <p:extLst>
      <p:ext uri="{BB962C8B-B14F-4D97-AF65-F5344CB8AC3E}">
        <p14:creationId xmlns:p14="http://schemas.microsoft.com/office/powerpoint/2010/main" val="1476351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231A6-5533-114B-8C9D-123CA5BDA2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C1C711-E227-B547-834B-1C9312A6837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EEE446-AF94-B340-A824-5D5A9037AB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1CC1BB-CAF8-6C41-B22D-4AE369E2DEC3}"/>
              </a:ext>
            </a:extLst>
          </p:cNvPr>
          <p:cNvSpPr>
            <a:spLocks noGrp="1"/>
          </p:cNvSpPr>
          <p:nvPr>
            <p:ph type="dt" sz="half" idx="10"/>
          </p:nvPr>
        </p:nvSpPr>
        <p:spPr/>
        <p:txBody>
          <a:bodyPr/>
          <a:lstStyle/>
          <a:p>
            <a:fld id="{C88AEFA5-C923-8E42-9F98-1249B5246F34}" type="datetimeFigureOut">
              <a:rPr lang="en-US" smtClean="0"/>
              <a:t>2/24/20</a:t>
            </a:fld>
            <a:endParaRPr lang="en-US"/>
          </a:p>
        </p:txBody>
      </p:sp>
      <p:sp>
        <p:nvSpPr>
          <p:cNvPr id="6" name="Footer Placeholder 5">
            <a:extLst>
              <a:ext uri="{FF2B5EF4-FFF2-40B4-BE49-F238E27FC236}">
                <a16:creationId xmlns:a16="http://schemas.microsoft.com/office/drawing/2014/main" id="{9D401983-532A-924D-B736-4A2D8552B6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4E029-4E56-044A-BF18-77EA0D2EDBB9}"/>
              </a:ext>
            </a:extLst>
          </p:cNvPr>
          <p:cNvSpPr>
            <a:spLocks noGrp="1"/>
          </p:cNvSpPr>
          <p:nvPr>
            <p:ph type="sldNum" sz="quarter" idx="12"/>
          </p:nvPr>
        </p:nvSpPr>
        <p:spPr/>
        <p:txBody>
          <a:bodyPr/>
          <a:lstStyle/>
          <a:p>
            <a:fld id="{DA43DB9E-0EC5-F54E-BD2E-23D0FBF2EA48}" type="slidenum">
              <a:rPr lang="en-US" smtClean="0"/>
              <a:t>‹#›</a:t>
            </a:fld>
            <a:endParaRPr lang="en-US"/>
          </a:p>
        </p:txBody>
      </p:sp>
    </p:spTree>
    <p:extLst>
      <p:ext uri="{BB962C8B-B14F-4D97-AF65-F5344CB8AC3E}">
        <p14:creationId xmlns:p14="http://schemas.microsoft.com/office/powerpoint/2010/main" val="294704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3373B-909D-9D4E-9DF2-501B9581D2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5A8018-C66D-9C4D-B545-27BB32BAD4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7A2870-2D8C-3A4A-A6F3-9F1D569E33E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5BDA83-F5D3-DF48-84FD-361F3C34B7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E8AC7BD-6953-D640-8AAF-51873B531A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075F15-7240-D642-9D82-E26CFA124738}"/>
              </a:ext>
            </a:extLst>
          </p:cNvPr>
          <p:cNvSpPr>
            <a:spLocks noGrp="1"/>
          </p:cNvSpPr>
          <p:nvPr>
            <p:ph type="dt" sz="half" idx="10"/>
          </p:nvPr>
        </p:nvSpPr>
        <p:spPr/>
        <p:txBody>
          <a:bodyPr/>
          <a:lstStyle/>
          <a:p>
            <a:fld id="{C88AEFA5-C923-8E42-9F98-1249B5246F34}" type="datetimeFigureOut">
              <a:rPr lang="en-US" smtClean="0"/>
              <a:t>2/24/20</a:t>
            </a:fld>
            <a:endParaRPr lang="en-US"/>
          </a:p>
        </p:txBody>
      </p:sp>
      <p:sp>
        <p:nvSpPr>
          <p:cNvPr id="8" name="Footer Placeholder 7">
            <a:extLst>
              <a:ext uri="{FF2B5EF4-FFF2-40B4-BE49-F238E27FC236}">
                <a16:creationId xmlns:a16="http://schemas.microsoft.com/office/drawing/2014/main" id="{31A41D32-3657-4643-B5EF-F31AAF351B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4ED694-C84C-1647-8ADF-858F4C3EE717}"/>
              </a:ext>
            </a:extLst>
          </p:cNvPr>
          <p:cNvSpPr>
            <a:spLocks noGrp="1"/>
          </p:cNvSpPr>
          <p:nvPr>
            <p:ph type="sldNum" sz="quarter" idx="12"/>
          </p:nvPr>
        </p:nvSpPr>
        <p:spPr/>
        <p:txBody>
          <a:bodyPr/>
          <a:lstStyle/>
          <a:p>
            <a:fld id="{DA43DB9E-0EC5-F54E-BD2E-23D0FBF2EA48}" type="slidenum">
              <a:rPr lang="en-US" smtClean="0"/>
              <a:t>‹#›</a:t>
            </a:fld>
            <a:endParaRPr lang="en-US"/>
          </a:p>
        </p:txBody>
      </p:sp>
    </p:spTree>
    <p:extLst>
      <p:ext uri="{BB962C8B-B14F-4D97-AF65-F5344CB8AC3E}">
        <p14:creationId xmlns:p14="http://schemas.microsoft.com/office/powerpoint/2010/main" val="4213312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FAE9-E770-7946-971A-B0C2E6C5DE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2673C4-423A-D047-A2D3-A28A99BECDB9}"/>
              </a:ext>
            </a:extLst>
          </p:cNvPr>
          <p:cNvSpPr>
            <a:spLocks noGrp="1"/>
          </p:cNvSpPr>
          <p:nvPr>
            <p:ph type="dt" sz="half" idx="10"/>
          </p:nvPr>
        </p:nvSpPr>
        <p:spPr/>
        <p:txBody>
          <a:bodyPr/>
          <a:lstStyle/>
          <a:p>
            <a:fld id="{C88AEFA5-C923-8E42-9F98-1249B5246F34}" type="datetimeFigureOut">
              <a:rPr lang="en-US" smtClean="0"/>
              <a:t>2/24/20</a:t>
            </a:fld>
            <a:endParaRPr lang="en-US"/>
          </a:p>
        </p:txBody>
      </p:sp>
      <p:sp>
        <p:nvSpPr>
          <p:cNvPr id="4" name="Footer Placeholder 3">
            <a:extLst>
              <a:ext uri="{FF2B5EF4-FFF2-40B4-BE49-F238E27FC236}">
                <a16:creationId xmlns:a16="http://schemas.microsoft.com/office/drawing/2014/main" id="{48870AA4-F36B-5045-A31D-8477C17C79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6F0B77-E56C-F846-AE7F-3B04719D4C4C}"/>
              </a:ext>
            </a:extLst>
          </p:cNvPr>
          <p:cNvSpPr>
            <a:spLocks noGrp="1"/>
          </p:cNvSpPr>
          <p:nvPr>
            <p:ph type="sldNum" sz="quarter" idx="12"/>
          </p:nvPr>
        </p:nvSpPr>
        <p:spPr/>
        <p:txBody>
          <a:bodyPr/>
          <a:lstStyle/>
          <a:p>
            <a:fld id="{DA43DB9E-0EC5-F54E-BD2E-23D0FBF2EA48}" type="slidenum">
              <a:rPr lang="en-US" smtClean="0"/>
              <a:t>‹#›</a:t>
            </a:fld>
            <a:endParaRPr lang="en-US"/>
          </a:p>
        </p:txBody>
      </p:sp>
    </p:spTree>
    <p:extLst>
      <p:ext uri="{BB962C8B-B14F-4D97-AF65-F5344CB8AC3E}">
        <p14:creationId xmlns:p14="http://schemas.microsoft.com/office/powerpoint/2010/main" val="425933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591102-A054-FB44-9B44-91241BC4C484}"/>
              </a:ext>
            </a:extLst>
          </p:cNvPr>
          <p:cNvSpPr>
            <a:spLocks noGrp="1"/>
          </p:cNvSpPr>
          <p:nvPr>
            <p:ph type="dt" sz="half" idx="10"/>
          </p:nvPr>
        </p:nvSpPr>
        <p:spPr/>
        <p:txBody>
          <a:bodyPr/>
          <a:lstStyle/>
          <a:p>
            <a:fld id="{C88AEFA5-C923-8E42-9F98-1249B5246F34}" type="datetimeFigureOut">
              <a:rPr lang="en-US" smtClean="0"/>
              <a:t>2/24/20</a:t>
            </a:fld>
            <a:endParaRPr lang="en-US"/>
          </a:p>
        </p:txBody>
      </p:sp>
      <p:sp>
        <p:nvSpPr>
          <p:cNvPr id="3" name="Footer Placeholder 2">
            <a:extLst>
              <a:ext uri="{FF2B5EF4-FFF2-40B4-BE49-F238E27FC236}">
                <a16:creationId xmlns:a16="http://schemas.microsoft.com/office/drawing/2014/main" id="{A521354D-82F7-BB4D-A0FA-891F93C593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646024-EA7A-1840-B5D0-3406849931E3}"/>
              </a:ext>
            </a:extLst>
          </p:cNvPr>
          <p:cNvSpPr>
            <a:spLocks noGrp="1"/>
          </p:cNvSpPr>
          <p:nvPr>
            <p:ph type="sldNum" sz="quarter" idx="12"/>
          </p:nvPr>
        </p:nvSpPr>
        <p:spPr/>
        <p:txBody>
          <a:bodyPr/>
          <a:lstStyle/>
          <a:p>
            <a:fld id="{DA43DB9E-0EC5-F54E-BD2E-23D0FBF2EA48}" type="slidenum">
              <a:rPr lang="en-US" smtClean="0"/>
              <a:t>‹#›</a:t>
            </a:fld>
            <a:endParaRPr lang="en-US"/>
          </a:p>
        </p:txBody>
      </p:sp>
    </p:spTree>
    <p:extLst>
      <p:ext uri="{BB962C8B-B14F-4D97-AF65-F5344CB8AC3E}">
        <p14:creationId xmlns:p14="http://schemas.microsoft.com/office/powerpoint/2010/main" val="3727342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2462E-E129-4647-82AE-18B5A1CF4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B8E899-B6FE-FF47-B17F-84BD15104A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F6A15E-75C8-3E4B-8374-72A278A0C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601FB-3334-534B-9A28-E3379379F4B6}"/>
              </a:ext>
            </a:extLst>
          </p:cNvPr>
          <p:cNvSpPr>
            <a:spLocks noGrp="1"/>
          </p:cNvSpPr>
          <p:nvPr>
            <p:ph type="dt" sz="half" idx="10"/>
          </p:nvPr>
        </p:nvSpPr>
        <p:spPr/>
        <p:txBody>
          <a:bodyPr/>
          <a:lstStyle/>
          <a:p>
            <a:fld id="{C88AEFA5-C923-8E42-9F98-1249B5246F34}" type="datetimeFigureOut">
              <a:rPr lang="en-US" smtClean="0"/>
              <a:t>2/24/20</a:t>
            </a:fld>
            <a:endParaRPr lang="en-US"/>
          </a:p>
        </p:txBody>
      </p:sp>
      <p:sp>
        <p:nvSpPr>
          <p:cNvPr id="6" name="Footer Placeholder 5">
            <a:extLst>
              <a:ext uri="{FF2B5EF4-FFF2-40B4-BE49-F238E27FC236}">
                <a16:creationId xmlns:a16="http://schemas.microsoft.com/office/drawing/2014/main" id="{B683A3DC-2190-F840-A3D8-C95387239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8D8461-1F7C-2C47-ADA4-55B5DED44905}"/>
              </a:ext>
            </a:extLst>
          </p:cNvPr>
          <p:cNvSpPr>
            <a:spLocks noGrp="1"/>
          </p:cNvSpPr>
          <p:nvPr>
            <p:ph type="sldNum" sz="quarter" idx="12"/>
          </p:nvPr>
        </p:nvSpPr>
        <p:spPr/>
        <p:txBody>
          <a:bodyPr/>
          <a:lstStyle/>
          <a:p>
            <a:fld id="{DA43DB9E-0EC5-F54E-BD2E-23D0FBF2EA48}" type="slidenum">
              <a:rPr lang="en-US" smtClean="0"/>
              <a:t>‹#›</a:t>
            </a:fld>
            <a:endParaRPr lang="en-US"/>
          </a:p>
        </p:txBody>
      </p:sp>
    </p:spTree>
    <p:extLst>
      <p:ext uri="{BB962C8B-B14F-4D97-AF65-F5344CB8AC3E}">
        <p14:creationId xmlns:p14="http://schemas.microsoft.com/office/powerpoint/2010/main" val="661477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599C-2992-964E-B411-4F1ECB913D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82ED56-B3CB-E541-865A-AF318FD1AF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FEC28D-EBB0-B048-A7DC-7BA22CD42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6B0BFC-1945-F845-BB9F-597A46C0C186}"/>
              </a:ext>
            </a:extLst>
          </p:cNvPr>
          <p:cNvSpPr>
            <a:spLocks noGrp="1"/>
          </p:cNvSpPr>
          <p:nvPr>
            <p:ph type="dt" sz="half" idx="10"/>
          </p:nvPr>
        </p:nvSpPr>
        <p:spPr/>
        <p:txBody>
          <a:bodyPr/>
          <a:lstStyle/>
          <a:p>
            <a:fld id="{C88AEFA5-C923-8E42-9F98-1249B5246F34}" type="datetimeFigureOut">
              <a:rPr lang="en-US" smtClean="0"/>
              <a:t>2/24/20</a:t>
            </a:fld>
            <a:endParaRPr lang="en-US"/>
          </a:p>
        </p:txBody>
      </p:sp>
      <p:sp>
        <p:nvSpPr>
          <p:cNvPr id="6" name="Footer Placeholder 5">
            <a:extLst>
              <a:ext uri="{FF2B5EF4-FFF2-40B4-BE49-F238E27FC236}">
                <a16:creationId xmlns:a16="http://schemas.microsoft.com/office/drawing/2014/main" id="{116AA29F-5AFD-1044-A477-04BEDABECB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40DF8-2C1C-9940-81ED-6D20C98F3BB3}"/>
              </a:ext>
            </a:extLst>
          </p:cNvPr>
          <p:cNvSpPr>
            <a:spLocks noGrp="1"/>
          </p:cNvSpPr>
          <p:nvPr>
            <p:ph type="sldNum" sz="quarter" idx="12"/>
          </p:nvPr>
        </p:nvSpPr>
        <p:spPr/>
        <p:txBody>
          <a:bodyPr/>
          <a:lstStyle/>
          <a:p>
            <a:fld id="{DA43DB9E-0EC5-F54E-BD2E-23D0FBF2EA48}" type="slidenum">
              <a:rPr lang="en-US" smtClean="0"/>
              <a:t>‹#›</a:t>
            </a:fld>
            <a:endParaRPr lang="en-US"/>
          </a:p>
        </p:txBody>
      </p:sp>
    </p:spTree>
    <p:extLst>
      <p:ext uri="{BB962C8B-B14F-4D97-AF65-F5344CB8AC3E}">
        <p14:creationId xmlns:p14="http://schemas.microsoft.com/office/powerpoint/2010/main" val="380108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0FA04E-D96F-514E-A6AF-FBA3716525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03B23B-6943-4247-9640-137B72376E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592250-984F-E34F-A34F-332EE9331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8AEFA5-C923-8E42-9F98-1249B5246F34}" type="datetimeFigureOut">
              <a:rPr lang="en-US" smtClean="0"/>
              <a:t>2/24/20</a:t>
            </a:fld>
            <a:endParaRPr lang="en-US"/>
          </a:p>
        </p:txBody>
      </p:sp>
      <p:sp>
        <p:nvSpPr>
          <p:cNvPr id="5" name="Footer Placeholder 4">
            <a:extLst>
              <a:ext uri="{FF2B5EF4-FFF2-40B4-BE49-F238E27FC236}">
                <a16:creationId xmlns:a16="http://schemas.microsoft.com/office/drawing/2014/main" id="{1242451B-7E9B-6B4C-A3D1-DA6D705E8F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67F5B2-BDEE-8A46-81FA-87FC3DD200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43DB9E-0EC5-F54E-BD2E-23D0FBF2EA48}" type="slidenum">
              <a:rPr lang="en-US" smtClean="0"/>
              <a:t>‹#›</a:t>
            </a:fld>
            <a:endParaRPr lang="en-US"/>
          </a:p>
        </p:txBody>
      </p:sp>
    </p:spTree>
    <p:extLst>
      <p:ext uri="{BB962C8B-B14F-4D97-AF65-F5344CB8AC3E}">
        <p14:creationId xmlns:p14="http://schemas.microsoft.com/office/powerpoint/2010/main" val="1040796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0951A0-AAAE-714D-B85A-E75CF1B36FC4}"/>
              </a:ext>
            </a:extLst>
          </p:cNvPr>
          <p:cNvSpPr txBox="1"/>
          <p:nvPr/>
        </p:nvSpPr>
        <p:spPr>
          <a:xfrm>
            <a:off x="3297836" y="2128603"/>
            <a:ext cx="4560864" cy="1569660"/>
          </a:xfrm>
          <a:prstGeom prst="rect">
            <a:avLst/>
          </a:prstGeom>
          <a:noFill/>
        </p:spPr>
        <p:txBody>
          <a:bodyPr wrap="none" rtlCol="0">
            <a:spAutoFit/>
          </a:bodyPr>
          <a:lstStyle/>
          <a:p>
            <a:r>
              <a:rPr lang="en-US" sz="9600" b="1" dirty="0">
                <a:latin typeface="Book Antiqua" panose="02040602050305030304" pitchFamily="18" charset="0"/>
              </a:rPr>
              <a:t>GitHub</a:t>
            </a:r>
            <a:endParaRPr lang="en-US" b="1" dirty="0">
              <a:latin typeface="Book Antiqua" panose="02040602050305030304" pitchFamily="18" charset="0"/>
            </a:endParaRPr>
          </a:p>
        </p:txBody>
      </p:sp>
      <p:sp>
        <p:nvSpPr>
          <p:cNvPr id="5" name="TextBox 4">
            <a:extLst>
              <a:ext uri="{FF2B5EF4-FFF2-40B4-BE49-F238E27FC236}">
                <a16:creationId xmlns:a16="http://schemas.microsoft.com/office/drawing/2014/main" id="{1D720E73-5A47-004F-B0EF-36C7AA930F28}"/>
              </a:ext>
            </a:extLst>
          </p:cNvPr>
          <p:cNvSpPr txBox="1"/>
          <p:nvPr/>
        </p:nvSpPr>
        <p:spPr>
          <a:xfrm>
            <a:off x="7306005" y="5006715"/>
            <a:ext cx="4155305" cy="1384995"/>
          </a:xfrm>
          <a:prstGeom prst="rect">
            <a:avLst/>
          </a:prstGeom>
          <a:noFill/>
        </p:spPr>
        <p:txBody>
          <a:bodyPr wrap="none" rtlCol="0">
            <a:spAutoFit/>
          </a:bodyPr>
          <a:lstStyle/>
          <a:p>
            <a:pPr algn="ctr"/>
            <a:r>
              <a:rPr lang="en-US" sz="2800" b="1" i="1" dirty="0">
                <a:latin typeface="Book Antiqua" panose="02040602050305030304" pitchFamily="18" charset="0"/>
              </a:rPr>
              <a:t>Felicia Badillo</a:t>
            </a:r>
          </a:p>
          <a:p>
            <a:pPr algn="ctr"/>
            <a:r>
              <a:rPr lang="en-US" sz="2800" b="1" i="1" dirty="0">
                <a:latin typeface="Book Antiqua" panose="02040602050305030304" pitchFamily="18" charset="0"/>
              </a:rPr>
              <a:t>Maria </a:t>
            </a:r>
            <a:r>
              <a:rPr lang="en-US" sz="2800" b="1" i="1" dirty="0" err="1">
                <a:latin typeface="Book Antiqua" panose="02040602050305030304" pitchFamily="18" charset="0"/>
              </a:rPr>
              <a:t>Casal</a:t>
            </a:r>
            <a:r>
              <a:rPr lang="en-US" sz="2800" b="1" i="1" dirty="0">
                <a:latin typeface="Book Antiqua" panose="02040602050305030304" pitchFamily="18" charset="0"/>
              </a:rPr>
              <a:t>-Dominguez</a:t>
            </a:r>
          </a:p>
          <a:p>
            <a:pPr algn="ctr"/>
            <a:r>
              <a:rPr lang="en-US" sz="2800" b="1" i="1" dirty="0">
                <a:latin typeface="Book Antiqua" panose="02040602050305030304" pitchFamily="18" charset="0"/>
              </a:rPr>
              <a:t>Steven London</a:t>
            </a:r>
          </a:p>
        </p:txBody>
      </p:sp>
      <p:sp>
        <p:nvSpPr>
          <p:cNvPr id="2" name="TextBox 1">
            <a:extLst>
              <a:ext uri="{FF2B5EF4-FFF2-40B4-BE49-F238E27FC236}">
                <a16:creationId xmlns:a16="http://schemas.microsoft.com/office/drawing/2014/main" id="{28C4BBF9-9938-9249-BEF0-93AC77EFEDCA}"/>
              </a:ext>
            </a:extLst>
          </p:cNvPr>
          <p:cNvSpPr txBox="1"/>
          <p:nvPr/>
        </p:nvSpPr>
        <p:spPr>
          <a:xfrm>
            <a:off x="1351128" y="5404513"/>
            <a:ext cx="1888017" cy="369332"/>
          </a:xfrm>
          <a:prstGeom prst="rect">
            <a:avLst/>
          </a:prstGeom>
          <a:noFill/>
        </p:spPr>
        <p:txBody>
          <a:bodyPr wrap="none" rtlCol="0">
            <a:spAutoFit/>
          </a:bodyPr>
          <a:lstStyle/>
          <a:p>
            <a:r>
              <a:rPr lang="en-US" dirty="0"/>
              <a:t>February 24, 2020</a:t>
            </a:r>
          </a:p>
        </p:txBody>
      </p:sp>
    </p:spTree>
    <p:extLst>
      <p:ext uri="{BB962C8B-B14F-4D97-AF65-F5344CB8AC3E}">
        <p14:creationId xmlns:p14="http://schemas.microsoft.com/office/powerpoint/2010/main" val="2413494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106B-23C2-BF44-8250-B5C0D53E4C6A}"/>
              </a:ext>
            </a:extLst>
          </p:cNvPr>
          <p:cNvSpPr>
            <a:spLocks noGrp="1"/>
          </p:cNvSpPr>
          <p:nvPr>
            <p:ph type="title"/>
          </p:nvPr>
        </p:nvSpPr>
        <p:spPr>
          <a:xfrm>
            <a:off x="917714" y="217488"/>
            <a:ext cx="10147852" cy="395702"/>
          </a:xfrm>
        </p:spPr>
        <p:txBody>
          <a:bodyPr>
            <a:normAutofit fontScale="90000"/>
          </a:bodyPr>
          <a:lstStyle/>
          <a:p>
            <a:r>
              <a:rPr lang="en-US" dirty="0"/>
              <a:t>Git = Snapshots (not differences)</a:t>
            </a:r>
          </a:p>
        </p:txBody>
      </p:sp>
      <p:pic>
        <p:nvPicPr>
          <p:cNvPr id="7" name="Picture 6" descr="A screenshot of a cell phone&#10;&#10;Description automatically generated">
            <a:extLst>
              <a:ext uri="{FF2B5EF4-FFF2-40B4-BE49-F238E27FC236}">
                <a16:creationId xmlns:a16="http://schemas.microsoft.com/office/drawing/2014/main" id="{8FE15680-1DF9-864D-AE04-B4E719711BF9}"/>
              </a:ext>
            </a:extLst>
          </p:cNvPr>
          <p:cNvPicPr>
            <a:picLocks noChangeAspect="1"/>
          </p:cNvPicPr>
          <p:nvPr/>
        </p:nvPicPr>
        <p:blipFill>
          <a:blip r:embed="rId2"/>
          <a:stretch>
            <a:fillRect/>
          </a:stretch>
        </p:blipFill>
        <p:spPr>
          <a:xfrm>
            <a:off x="2360985" y="760827"/>
            <a:ext cx="6680200" cy="2946400"/>
          </a:xfrm>
          <a:prstGeom prst="rect">
            <a:avLst/>
          </a:prstGeom>
        </p:spPr>
      </p:pic>
      <p:pic>
        <p:nvPicPr>
          <p:cNvPr id="8" name="Content Placeholder 7" descr="A close up of a keyboard&#10;&#10;Description automatically generated">
            <a:extLst>
              <a:ext uri="{FF2B5EF4-FFF2-40B4-BE49-F238E27FC236}">
                <a16:creationId xmlns:a16="http://schemas.microsoft.com/office/drawing/2014/main" id="{627ED2E5-432F-5F44-BEF8-4C479510C052}"/>
              </a:ext>
            </a:extLst>
          </p:cNvPr>
          <p:cNvPicPr>
            <a:picLocks noGrp="1" noChangeAspect="1"/>
          </p:cNvPicPr>
          <p:nvPr>
            <p:ph idx="1"/>
          </p:nvPr>
        </p:nvPicPr>
        <p:blipFill>
          <a:blip r:embed="rId3"/>
          <a:stretch>
            <a:fillRect/>
          </a:stretch>
        </p:blipFill>
        <p:spPr>
          <a:xfrm>
            <a:off x="2360985" y="3808412"/>
            <a:ext cx="6680200" cy="2832100"/>
          </a:xfrm>
        </p:spPr>
      </p:pic>
    </p:spTree>
    <p:extLst>
      <p:ext uri="{BB962C8B-B14F-4D97-AF65-F5344CB8AC3E}">
        <p14:creationId xmlns:p14="http://schemas.microsoft.com/office/powerpoint/2010/main" val="230361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106B-23C2-BF44-8250-B5C0D53E4C6A}"/>
              </a:ext>
            </a:extLst>
          </p:cNvPr>
          <p:cNvSpPr>
            <a:spLocks noGrp="1"/>
          </p:cNvSpPr>
          <p:nvPr>
            <p:ph type="title"/>
          </p:nvPr>
        </p:nvSpPr>
        <p:spPr>
          <a:xfrm>
            <a:off x="356594" y="99909"/>
            <a:ext cx="10515600" cy="1325563"/>
          </a:xfrm>
        </p:spPr>
        <p:txBody>
          <a:bodyPr/>
          <a:lstStyle/>
          <a:p>
            <a:r>
              <a:rPr lang="en-US" dirty="0"/>
              <a:t>Using Git</a:t>
            </a:r>
          </a:p>
        </p:txBody>
      </p:sp>
      <p:sp>
        <p:nvSpPr>
          <p:cNvPr id="4" name="Content Placeholder 3">
            <a:extLst>
              <a:ext uri="{FF2B5EF4-FFF2-40B4-BE49-F238E27FC236}">
                <a16:creationId xmlns:a16="http://schemas.microsoft.com/office/drawing/2014/main" id="{D78420B0-277D-394B-BF2A-7F09580232FF}"/>
              </a:ext>
            </a:extLst>
          </p:cNvPr>
          <p:cNvSpPr>
            <a:spLocks noGrp="1"/>
          </p:cNvSpPr>
          <p:nvPr>
            <p:ph idx="1"/>
          </p:nvPr>
        </p:nvSpPr>
        <p:spPr>
          <a:xfrm>
            <a:off x="241963" y="1825625"/>
            <a:ext cx="5032402" cy="4667250"/>
          </a:xfrm>
        </p:spPr>
        <p:txBody>
          <a:bodyPr>
            <a:normAutofit fontScale="92500" lnSpcReduction="10000"/>
          </a:bodyPr>
          <a:lstStyle/>
          <a:p>
            <a:r>
              <a:rPr lang="en-US" dirty="0"/>
              <a:t>Nearly every operation is local</a:t>
            </a:r>
          </a:p>
          <a:p>
            <a:r>
              <a:rPr lang="en-US" dirty="0"/>
              <a:t>Git has integrity</a:t>
            </a:r>
          </a:p>
          <a:p>
            <a:pPr lvl="1"/>
            <a:r>
              <a:rPr lang="en-US" dirty="0"/>
              <a:t>Everything is </a:t>
            </a:r>
            <a:r>
              <a:rPr lang="en-US" dirty="0" err="1"/>
              <a:t>checksummed</a:t>
            </a:r>
            <a:r>
              <a:rPr lang="en-US" dirty="0"/>
              <a:t> before it is stored </a:t>
            </a:r>
            <a:r>
              <a:rPr lang="en-US" dirty="0">
                <a:sym typeface="Wingdings" pitchFamily="2" charset="2"/>
              </a:rPr>
              <a:t> SHA-1 hash</a:t>
            </a:r>
          </a:p>
          <a:p>
            <a:pPr lvl="1"/>
            <a:endParaRPr lang="en-US" dirty="0">
              <a:sym typeface="Wingdings" pitchFamily="2" charset="2"/>
            </a:endParaRPr>
          </a:p>
          <a:p>
            <a:pPr lvl="1"/>
            <a:endParaRPr lang="en-US" dirty="0">
              <a:sym typeface="Wingdings" pitchFamily="2" charset="2"/>
            </a:endParaRPr>
          </a:p>
          <a:p>
            <a:r>
              <a:rPr lang="en-US" dirty="0"/>
              <a:t>Git generally only adds data</a:t>
            </a:r>
          </a:p>
          <a:p>
            <a:r>
              <a:rPr lang="en-US" dirty="0"/>
              <a:t>Git has three states that files “reside” in</a:t>
            </a:r>
          </a:p>
          <a:p>
            <a:pPr lvl="1"/>
            <a:r>
              <a:rPr lang="en-US" dirty="0"/>
              <a:t>Modified</a:t>
            </a:r>
          </a:p>
          <a:p>
            <a:pPr lvl="1"/>
            <a:r>
              <a:rPr lang="en-US" dirty="0"/>
              <a:t>Staged</a:t>
            </a:r>
          </a:p>
          <a:p>
            <a:pPr lvl="1"/>
            <a:r>
              <a:rPr lang="en-US" dirty="0"/>
              <a:t>Committed</a:t>
            </a:r>
          </a:p>
          <a:p>
            <a:pPr lvl="1"/>
            <a:endParaRPr lang="en-US" dirty="0"/>
          </a:p>
          <a:p>
            <a:endParaRPr lang="en-US" dirty="0"/>
          </a:p>
        </p:txBody>
      </p:sp>
      <p:pic>
        <p:nvPicPr>
          <p:cNvPr id="11" name="Picture 10" descr="A screenshot of a cell phone&#10;&#10;Description automatically generated">
            <a:extLst>
              <a:ext uri="{FF2B5EF4-FFF2-40B4-BE49-F238E27FC236}">
                <a16:creationId xmlns:a16="http://schemas.microsoft.com/office/drawing/2014/main" id="{66758D35-305E-F145-B04E-E1D571C20183}"/>
              </a:ext>
            </a:extLst>
          </p:cNvPr>
          <p:cNvPicPr/>
          <p:nvPr/>
        </p:nvPicPr>
        <p:blipFill>
          <a:blip r:embed="rId2">
            <a:extLst>
              <a:ext uri="{28A0092B-C50C-407E-A947-70E740481C1C}">
                <a14:useLocalDpi xmlns:a14="http://schemas.microsoft.com/office/drawing/2010/main" val="0"/>
              </a:ext>
            </a:extLst>
          </a:blip>
          <a:stretch>
            <a:fillRect/>
          </a:stretch>
        </p:blipFill>
        <p:spPr>
          <a:xfrm>
            <a:off x="356594" y="3318538"/>
            <a:ext cx="6858000" cy="618490"/>
          </a:xfrm>
          <a:prstGeom prst="rect">
            <a:avLst/>
          </a:prstGeom>
        </p:spPr>
      </p:pic>
      <p:pic>
        <p:nvPicPr>
          <p:cNvPr id="10" name="Picture 9" descr="A close up of a logo&#10;&#10;Description automatically generated">
            <a:extLst>
              <a:ext uri="{FF2B5EF4-FFF2-40B4-BE49-F238E27FC236}">
                <a16:creationId xmlns:a16="http://schemas.microsoft.com/office/drawing/2014/main" id="{F749CCEF-5C02-1340-858B-AABC4B9876CF}"/>
              </a:ext>
            </a:extLst>
          </p:cNvPr>
          <p:cNvPicPr>
            <a:picLocks noChangeAspect="1"/>
          </p:cNvPicPr>
          <p:nvPr/>
        </p:nvPicPr>
        <p:blipFill>
          <a:blip r:embed="rId3"/>
          <a:stretch>
            <a:fillRect/>
          </a:stretch>
        </p:blipFill>
        <p:spPr>
          <a:xfrm>
            <a:off x="5155206" y="1825625"/>
            <a:ext cx="6680200" cy="3911600"/>
          </a:xfrm>
          <a:prstGeom prst="rect">
            <a:avLst/>
          </a:prstGeom>
        </p:spPr>
      </p:pic>
    </p:spTree>
    <p:extLst>
      <p:ext uri="{BB962C8B-B14F-4D97-AF65-F5344CB8AC3E}">
        <p14:creationId xmlns:p14="http://schemas.microsoft.com/office/powerpoint/2010/main" val="163349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106B-23C2-BF44-8250-B5C0D53E4C6A}"/>
              </a:ext>
            </a:extLst>
          </p:cNvPr>
          <p:cNvSpPr>
            <a:spLocks noGrp="1"/>
          </p:cNvSpPr>
          <p:nvPr>
            <p:ph type="title"/>
          </p:nvPr>
        </p:nvSpPr>
        <p:spPr>
          <a:xfrm>
            <a:off x="480502" y="186842"/>
            <a:ext cx="10515600" cy="1325563"/>
          </a:xfrm>
        </p:spPr>
        <p:txBody>
          <a:bodyPr/>
          <a:lstStyle/>
          <a:p>
            <a:r>
              <a:rPr lang="en-US" dirty="0"/>
              <a:t>Using Git</a:t>
            </a:r>
          </a:p>
        </p:txBody>
      </p:sp>
      <p:sp>
        <p:nvSpPr>
          <p:cNvPr id="4" name="Content Placeholder 3">
            <a:extLst>
              <a:ext uri="{FF2B5EF4-FFF2-40B4-BE49-F238E27FC236}">
                <a16:creationId xmlns:a16="http://schemas.microsoft.com/office/drawing/2014/main" id="{D78420B0-277D-394B-BF2A-7F09580232FF}"/>
              </a:ext>
            </a:extLst>
          </p:cNvPr>
          <p:cNvSpPr>
            <a:spLocks noGrp="1"/>
          </p:cNvSpPr>
          <p:nvPr>
            <p:ph idx="1"/>
          </p:nvPr>
        </p:nvSpPr>
        <p:spPr>
          <a:xfrm>
            <a:off x="241963" y="1825625"/>
            <a:ext cx="5032402" cy="4667250"/>
          </a:xfrm>
        </p:spPr>
        <p:txBody>
          <a:bodyPr>
            <a:normAutofit/>
          </a:bodyPr>
          <a:lstStyle/>
          <a:p>
            <a:r>
              <a:rPr lang="en-US" dirty="0"/>
              <a:t>Git has three states that files “reside” in</a:t>
            </a:r>
          </a:p>
          <a:p>
            <a:pPr lvl="1"/>
            <a:r>
              <a:rPr lang="en-US" b="1" dirty="0">
                <a:solidFill>
                  <a:srgbClr val="0070C0"/>
                </a:solidFill>
              </a:rPr>
              <a:t>Modified</a:t>
            </a:r>
            <a:r>
              <a:rPr lang="en-US" dirty="0"/>
              <a:t> – you have changed the file but have not committed it to your database yet</a:t>
            </a:r>
          </a:p>
          <a:p>
            <a:pPr lvl="1"/>
            <a:r>
              <a:rPr lang="en-US" b="1" dirty="0">
                <a:solidFill>
                  <a:srgbClr val="0070C0"/>
                </a:solidFill>
              </a:rPr>
              <a:t>Staged</a:t>
            </a:r>
            <a:r>
              <a:rPr lang="en-US" dirty="0"/>
              <a:t> – you have marked a modified file in its current version to go into your </a:t>
            </a:r>
            <a:r>
              <a:rPr lang="en-US" b="1" dirty="0"/>
              <a:t>next</a:t>
            </a:r>
            <a:r>
              <a:rPr lang="en-US" dirty="0"/>
              <a:t> commit snapshot</a:t>
            </a:r>
          </a:p>
          <a:p>
            <a:pPr lvl="1"/>
            <a:r>
              <a:rPr lang="en-US" b="1" dirty="0">
                <a:solidFill>
                  <a:srgbClr val="0070C0"/>
                </a:solidFill>
              </a:rPr>
              <a:t>Committed</a:t>
            </a:r>
            <a:r>
              <a:rPr lang="en-US" dirty="0"/>
              <a:t> – the data is safely stored in your local database</a:t>
            </a:r>
          </a:p>
          <a:p>
            <a:pPr lvl="1"/>
            <a:endParaRPr lang="en-US" dirty="0"/>
          </a:p>
          <a:p>
            <a:endParaRPr lang="en-US" dirty="0"/>
          </a:p>
        </p:txBody>
      </p:sp>
      <p:pic>
        <p:nvPicPr>
          <p:cNvPr id="10" name="Picture 9" descr="A close up of a logo&#10;&#10;Description automatically generated">
            <a:extLst>
              <a:ext uri="{FF2B5EF4-FFF2-40B4-BE49-F238E27FC236}">
                <a16:creationId xmlns:a16="http://schemas.microsoft.com/office/drawing/2014/main" id="{F749CCEF-5C02-1340-858B-AABC4B9876CF}"/>
              </a:ext>
            </a:extLst>
          </p:cNvPr>
          <p:cNvPicPr>
            <a:picLocks noChangeAspect="1"/>
          </p:cNvPicPr>
          <p:nvPr/>
        </p:nvPicPr>
        <p:blipFill>
          <a:blip r:embed="rId2"/>
          <a:stretch>
            <a:fillRect/>
          </a:stretch>
        </p:blipFill>
        <p:spPr>
          <a:xfrm>
            <a:off x="5155206" y="1825625"/>
            <a:ext cx="6680200" cy="3911600"/>
          </a:xfrm>
          <a:prstGeom prst="rect">
            <a:avLst/>
          </a:prstGeom>
        </p:spPr>
      </p:pic>
    </p:spTree>
    <p:extLst>
      <p:ext uri="{BB962C8B-B14F-4D97-AF65-F5344CB8AC3E}">
        <p14:creationId xmlns:p14="http://schemas.microsoft.com/office/powerpoint/2010/main" val="4058475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106B-23C2-BF44-8250-B5C0D53E4C6A}"/>
              </a:ext>
            </a:extLst>
          </p:cNvPr>
          <p:cNvSpPr>
            <a:spLocks noGrp="1"/>
          </p:cNvSpPr>
          <p:nvPr>
            <p:ph type="title"/>
          </p:nvPr>
        </p:nvSpPr>
        <p:spPr>
          <a:xfrm>
            <a:off x="480502" y="186842"/>
            <a:ext cx="10515600" cy="1325563"/>
          </a:xfrm>
        </p:spPr>
        <p:txBody>
          <a:bodyPr/>
          <a:lstStyle/>
          <a:p>
            <a:r>
              <a:rPr lang="en-US" dirty="0"/>
              <a:t>Command Line</a:t>
            </a:r>
          </a:p>
        </p:txBody>
      </p:sp>
      <p:sp>
        <p:nvSpPr>
          <p:cNvPr id="4" name="Content Placeholder 3">
            <a:extLst>
              <a:ext uri="{FF2B5EF4-FFF2-40B4-BE49-F238E27FC236}">
                <a16:creationId xmlns:a16="http://schemas.microsoft.com/office/drawing/2014/main" id="{D78420B0-277D-394B-BF2A-7F09580232FF}"/>
              </a:ext>
            </a:extLst>
          </p:cNvPr>
          <p:cNvSpPr>
            <a:spLocks noGrp="1"/>
          </p:cNvSpPr>
          <p:nvPr>
            <p:ph idx="1"/>
          </p:nvPr>
        </p:nvSpPr>
        <p:spPr>
          <a:xfrm>
            <a:off x="241963" y="1825625"/>
            <a:ext cx="5032402" cy="4667250"/>
          </a:xfrm>
        </p:spPr>
        <p:txBody>
          <a:bodyPr>
            <a:normAutofit/>
          </a:bodyPr>
          <a:lstStyle/>
          <a:p>
            <a:r>
              <a:rPr lang="en-US" dirty="0"/>
              <a:t>An example</a:t>
            </a:r>
          </a:p>
          <a:p>
            <a:pPr lvl="1"/>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3A42B253-3EC7-FA4D-8154-F86EBEF7DE80}"/>
              </a:ext>
            </a:extLst>
          </p:cNvPr>
          <p:cNvPicPr>
            <a:picLocks noChangeAspect="1"/>
          </p:cNvPicPr>
          <p:nvPr/>
        </p:nvPicPr>
        <p:blipFill>
          <a:blip r:embed="rId2"/>
          <a:stretch>
            <a:fillRect/>
          </a:stretch>
        </p:blipFill>
        <p:spPr>
          <a:xfrm>
            <a:off x="5942025" y="0"/>
            <a:ext cx="5582316" cy="6858000"/>
          </a:xfrm>
          <a:prstGeom prst="rect">
            <a:avLst/>
          </a:prstGeom>
        </p:spPr>
      </p:pic>
    </p:spTree>
    <p:extLst>
      <p:ext uri="{BB962C8B-B14F-4D97-AF65-F5344CB8AC3E}">
        <p14:creationId xmlns:p14="http://schemas.microsoft.com/office/powerpoint/2010/main" val="3129388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D3BE-2A2E-694B-8C2D-05B763F1ECC5}"/>
              </a:ext>
            </a:extLst>
          </p:cNvPr>
          <p:cNvSpPr>
            <a:spLocks noGrp="1"/>
          </p:cNvSpPr>
          <p:nvPr>
            <p:ph type="title"/>
          </p:nvPr>
        </p:nvSpPr>
        <p:spPr/>
        <p:txBody>
          <a:bodyPr/>
          <a:lstStyle/>
          <a:p>
            <a:r>
              <a:rPr lang="en-US" dirty="0"/>
              <a:t>Git Features</a:t>
            </a:r>
          </a:p>
        </p:txBody>
      </p:sp>
      <p:pic>
        <p:nvPicPr>
          <p:cNvPr id="4" name="Picture 3">
            <a:extLst>
              <a:ext uri="{FF2B5EF4-FFF2-40B4-BE49-F238E27FC236}">
                <a16:creationId xmlns:a16="http://schemas.microsoft.com/office/drawing/2014/main" id="{6C629E8F-84DE-4644-B1B4-5D7A4D5368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18015" y="1781269"/>
            <a:ext cx="7772400" cy="4287055"/>
          </a:xfrm>
          <a:prstGeom prst="rect">
            <a:avLst/>
          </a:prstGeom>
          <a:noFill/>
        </p:spPr>
      </p:pic>
      <p:sp>
        <p:nvSpPr>
          <p:cNvPr id="6" name="Rectangle 5">
            <a:extLst>
              <a:ext uri="{FF2B5EF4-FFF2-40B4-BE49-F238E27FC236}">
                <a16:creationId xmlns:a16="http://schemas.microsoft.com/office/drawing/2014/main" id="{AA0E0B92-9A92-BB4A-A07F-CAF5FC80842B}"/>
              </a:ext>
            </a:extLst>
          </p:cNvPr>
          <p:cNvSpPr/>
          <p:nvPr/>
        </p:nvSpPr>
        <p:spPr>
          <a:xfrm>
            <a:off x="838200" y="6308209"/>
            <a:ext cx="9552215" cy="369332"/>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https://</a:t>
            </a:r>
            <a:r>
              <a:rPr lang="en-US" dirty="0" err="1">
                <a:latin typeface="Calibri" panose="020F0502020204030204" pitchFamily="34" charset="0"/>
                <a:ea typeface="Calibri" panose="020F0502020204030204" pitchFamily="34" charset="0"/>
                <a:cs typeface="Times New Roman" panose="02020603050405020304" pitchFamily="18" charset="0"/>
              </a:rPr>
              <a:t>github.com</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UofTCoders</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studyGroup</a:t>
            </a:r>
            <a:r>
              <a:rPr lang="en-US" dirty="0">
                <a:latin typeface="Calibri" panose="020F0502020204030204" pitchFamily="34" charset="0"/>
                <a:ea typeface="Calibri" panose="020F0502020204030204" pitchFamily="34" charset="0"/>
                <a:cs typeface="Times New Roman" panose="02020603050405020304" pitchFamily="18" charset="0"/>
              </a:rPr>
              <a:t>/blob/</a:t>
            </a:r>
            <a:r>
              <a:rPr lang="en-US" dirty="0" err="1">
                <a:latin typeface="Calibri" panose="020F0502020204030204" pitchFamily="34" charset="0"/>
                <a:ea typeface="Calibri" panose="020F0502020204030204" pitchFamily="34" charset="0"/>
                <a:cs typeface="Times New Roman" panose="02020603050405020304" pitchFamily="18" charset="0"/>
              </a:rPr>
              <a:t>gh</a:t>
            </a:r>
            <a:r>
              <a:rPr lang="en-US" dirty="0">
                <a:latin typeface="Calibri" panose="020F0502020204030204" pitchFamily="34" charset="0"/>
                <a:ea typeface="Calibri" panose="020F0502020204030204" pitchFamily="34" charset="0"/>
                <a:cs typeface="Times New Roman" panose="02020603050405020304" pitchFamily="18" charset="0"/>
              </a:rPr>
              <a:t>-pages/lessons/git/intro/</a:t>
            </a:r>
            <a:r>
              <a:rPr lang="en-US" dirty="0" err="1">
                <a:latin typeface="Calibri" panose="020F0502020204030204" pitchFamily="34" charset="0"/>
                <a:ea typeface="Calibri" panose="020F0502020204030204" pitchFamily="34" charset="0"/>
                <a:cs typeface="Times New Roman" panose="02020603050405020304" pitchFamily="18" charset="0"/>
              </a:rPr>
              <a:t>philosophy_of_git.pd</a:t>
            </a:r>
            <a:r>
              <a:rPr lang="en-US" dirty="0"/>
              <a:t> </a:t>
            </a:r>
          </a:p>
        </p:txBody>
      </p:sp>
    </p:spTree>
    <p:extLst>
      <p:ext uri="{BB962C8B-B14F-4D97-AF65-F5344CB8AC3E}">
        <p14:creationId xmlns:p14="http://schemas.microsoft.com/office/powerpoint/2010/main" val="1590972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D3BE-2A2E-694B-8C2D-05B763F1ECC5}"/>
              </a:ext>
            </a:extLst>
          </p:cNvPr>
          <p:cNvSpPr>
            <a:spLocks noGrp="1"/>
          </p:cNvSpPr>
          <p:nvPr>
            <p:ph type="title"/>
          </p:nvPr>
        </p:nvSpPr>
        <p:spPr/>
        <p:txBody>
          <a:bodyPr/>
          <a:lstStyle/>
          <a:p>
            <a:r>
              <a:rPr lang="en-US" dirty="0"/>
              <a:t>Git Features</a:t>
            </a:r>
          </a:p>
        </p:txBody>
      </p:sp>
      <p:pic>
        <p:nvPicPr>
          <p:cNvPr id="5" name="Picture 4">
            <a:extLst>
              <a:ext uri="{FF2B5EF4-FFF2-40B4-BE49-F238E27FC236}">
                <a16:creationId xmlns:a16="http://schemas.microsoft.com/office/drawing/2014/main" id="{9CB25061-C825-9349-B3DF-917AFD6DFF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690688"/>
            <a:ext cx="7772400" cy="4373414"/>
          </a:xfrm>
          <a:prstGeom prst="rect">
            <a:avLst/>
          </a:prstGeom>
          <a:noFill/>
        </p:spPr>
      </p:pic>
      <p:sp>
        <p:nvSpPr>
          <p:cNvPr id="6" name="Rectangle 5">
            <a:extLst>
              <a:ext uri="{FF2B5EF4-FFF2-40B4-BE49-F238E27FC236}">
                <a16:creationId xmlns:a16="http://schemas.microsoft.com/office/drawing/2014/main" id="{46F52D19-D70B-BA41-9929-BDFB1840C9D1}"/>
              </a:ext>
            </a:extLst>
          </p:cNvPr>
          <p:cNvSpPr/>
          <p:nvPr/>
        </p:nvSpPr>
        <p:spPr>
          <a:xfrm>
            <a:off x="838200" y="6308209"/>
            <a:ext cx="9552215" cy="369332"/>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https://</a:t>
            </a:r>
            <a:r>
              <a:rPr lang="en-US" dirty="0" err="1">
                <a:latin typeface="Calibri" panose="020F0502020204030204" pitchFamily="34" charset="0"/>
                <a:ea typeface="Calibri" panose="020F0502020204030204" pitchFamily="34" charset="0"/>
                <a:cs typeface="Times New Roman" panose="02020603050405020304" pitchFamily="18" charset="0"/>
              </a:rPr>
              <a:t>github.com</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UofTCoders</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studyGroup</a:t>
            </a:r>
            <a:r>
              <a:rPr lang="en-US" dirty="0">
                <a:latin typeface="Calibri" panose="020F0502020204030204" pitchFamily="34" charset="0"/>
                <a:ea typeface="Calibri" panose="020F0502020204030204" pitchFamily="34" charset="0"/>
                <a:cs typeface="Times New Roman" panose="02020603050405020304" pitchFamily="18" charset="0"/>
              </a:rPr>
              <a:t>/blob/</a:t>
            </a:r>
            <a:r>
              <a:rPr lang="en-US" dirty="0" err="1">
                <a:latin typeface="Calibri" panose="020F0502020204030204" pitchFamily="34" charset="0"/>
                <a:ea typeface="Calibri" panose="020F0502020204030204" pitchFamily="34" charset="0"/>
                <a:cs typeface="Times New Roman" panose="02020603050405020304" pitchFamily="18" charset="0"/>
              </a:rPr>
              <a:t>gh</a:t>
            </a:r>
            <a:r>
              <a:rPr lang="en-US" dirty="0">
                <a:latin typeface="Calibri" panose="020F0502020204030204" pitchFamily="34" charset="0"/>
                <a:ea typeface="Calibri" panose="020F0502020204030204" pitchFamily="34" charset="0"/>
                <a:cs typeface="Times New Roman" panose="02020603050405020304" pitchFamily="18" charset="0"/>
              </a:rPr>
              <a:t>-pages/lessons/git/intro/</a:t>
            </a:r>
            <a:r>
              <a:rPr lang="en-US" dirty="0" err="1">
                <a:latin typeface="Calibri" panose="020F0502020204030204" pitchFamily="34" charset="0"/>
                <a:ea typeface="Calibri" panose="020F0502020204030204" pitchFamily="34" charset="0"/>
                <a:cs typeface="Times New Roman" panose="02020603050405020304" pitchFamily="18" charset="0"/>
              </a:rPr>
              <a:t>philosophy_of_git.pd</a:t>
            </a:r>
            <a:r>
              <a:rPr lang="en-US" dirty="0"/>
              <a:t> </a:t>
            </a:r>
          </a:p>
        </p:txBody>
      </p:sp>
    </p:spTree>
    <p:extLst>
      <p:ext uri="{BB962C8B-B14F-4D97-AF65-F5344CB8AC3E}">
        <p14:creationId xmlns:p14="http://schemas.microsoft.com/office/powerpoint/2010/main" val="1158988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D3BE-2A2E-694B-8C2D-05B763F1ECC5}"/>
              </a:ext>
            </a:extLst>
          </p:cNvPr>
          <p:cNvSpPr>
            <a:spLocks noGrp="1"/>
          </p:cNvSpPr>
          <p:nvPr>
            <p:ph type="title"/>
          </p:nvPr>
        </p:nvSpPr>
        <p:spPr/>
        <p:txBody>
          <a:bodyPr/>
          <a:lstStyle/>
          <a:p>
            <a:r>
              <a:rPr lang="en-US" dirty="0"/>
              <a:t>Git Features</a:t>
            </a:r>
          </a:p>
        </p:txBody>
      </p:sp>
      <p:pic>
        <p:nvPicPr>
          <p:cNvPr id="6" name="Picture 5">
            <a:extLst>
              <a:ext uri="{FF2B5EF4-FFF2-40B4-BE49-F238E27FC236}">
                <a16:creationId xmlns:a16="http://schemas.microsoft.com/office/drawing/2014/main" id="{64729E59-46EA-7840-9876-2C8BFBCC415C}"/>
              </a:ext>
            </a:extLst>
          </p:cNvPr>
          <p:cNvPicPr>
            <a:picLocks noChangeAspect="1"/>
          </p:cNvPicPr>
          <p:nvPr/>
        </p:nvPicPr>
        <p:blipFill>
          <a:blip r:embed="rId2"/>
          <a:stretch>
            <a:fillRect/>
          </a:stretch>
        </p:blipFill>
        <p:spPr>
          <a:xfrm>
            <a:off x="2667000" y="1511935"/>
            <a:ext cx="7772400" cy="4345347"/>
          </a:xfrm>
          <a:prstGeom prst="rect">
            <a:avLst/>
          </a:prstGeom>
        </p:spPr>
      </p:pic>
      <p:sp>
        <p:nvSpPr>
          <p:cNvPr id="7" name="Rectangle 6">
            <a:extLst>
              <a:ext uri="{FF2B5EF4-FFF2-40B4-BE49-F238E27FC236}">
                <a16:creationId xmlns:a16="http://schemas.microsoft.com/office/drawing/2014/main" id="{E27493F1-F49B-5C40-B744-810F2563B8A8}"/>
              </a:ext>
            </a:extLst>
          </p:cNvPr>
          <p:cNvSpPr/>
          <p:nvPr/>
        </p:nvSpPr>
        <p:spPr>
          <a:xfrm>
            <a:off x="838200" y="6308209"/>
            <a:ext cx="9552215" cy="369332"/>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https://</a:t>
            </a:r>
            <a:r>
              <a:rPr lang="en-US" dirty="0" err="1">
                <a:latin typeface="Calibri" panose="020F0502020204030204" pitchFamily="34" charset="0"/>
                <a:ea typeface="Calibri" panose="020F0502020204030204" pitchFamily="34" charset="0"/>
                <a:cs typeface="Times New Roman" panose="02020603050405020304" pitchFamily="18" charset="0"/>
              </a:rPr>
              <a:t>github.com</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UofTCoders</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studyGroup</a:t>
            </a:r>
            <a:r>
              <a:rPr lang="en-US" dirty="0">
                <a:latin typeface="Calibri" panose="020F0502020204030204" pitchFamily="34" charset="0"/>
                <a:ea typeface="Calibri" panose="020F0502020204030204" pitchFamily="34" charset="0"/>
                <a:cs typeface="Times New Roman" panose="02020603050405020304" pitchFamily="18" charset="0"/>
              </a:rPr>
              <a:t>/blob/</a:t>
            </a:r>
            <a:r>
              <a:rPr lang="en-US" dirty="0" err="1">
                <a:latin typeface="Calibri" panose="020F0502020204030204" pitchFamily="34" charset="0"/>
                <a:ea typeface="Calibri" panose="020F0502020204030204" pitchFamily="34" charset="0"/>
                <a:cs typeface="Times New Roman" panose="02020603050405020304" pitchFamily="18" charset="0"/>
              </a:rPr>
              <a:t>gh</a:t>
            </a:r>
            <a:r>
              <a:rPr lang="en-US" dirty="0">
                <a:latin typeface="Calibri" panose="020F0502020204030204" pitchFamily="34" charset="0"/>
                <a:ea typeface="Calibri" panose="020F0502020204030204" pitchFamily="34" charset="0"/>
                <a:cs typeface="Times New Roman" panose="02020603050405020304" pitchFamily="18" charset="0"/>
              </a:rPr>
              <a:t>-pages/lessons/git/intro/</a:t>
            </a:r>
            <a:r>
              <a:rPr lang="en-US" dirty="0" err="1">
                <a:latin typeface="Calibri" panose="020F0502020204030204" pitchFamily="34" charset="0"/>
                <a:ea typeface="Calibri" panose="020F0502020204030204" pitchFamily="34" charset="0"/>
                <a:cs typeface="Times New Roman" panose="02020603050405020304" pitchFamily="18" charset="0"/>
              </a:rPr>
              <a:t>philosophy_of_git.pd</a:t>
            </a:r>
            <a:r>
              <a:rPr lang="en-US" dirty="0"/>
              <a:t> </a:t>
            </a:r>
          </a:p>
        </p:txBody>
      </p:sp>
    </p:spTree>
    <p:extLst>
      <p:ext uri="{BB962C8B-B14F-4D97-AF65-F5344CB8AC3E}">
        <p14:creationId xmlns:p14="http://schemas.microsoft.com/office/powerpoint/2010/main" val="956367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D3BE-2A2E-694B-8C2D-05B763F1ECC5}"/>
              </a:ext>
            </a:extLst>
          </p:cNvPr>
          <p:cNvSpPr>
            <a:spLocks noGrp="1"/>
          </p:cNvSpPr>
          <p:nvPr>
            <p:ph type="title"/>
          </p:nvPr>
        </p:nvSpPr>
        <p:spPr/>
        <p:txBody>
          <a:bodyPr/>
          <a:lstStyle/>
          <a:p>
            <a:r>
              <a:rPr lang="en-US" dirty="0"/>
              <a:t>Git Features</a:t>
            </a:r>
          </a:p>
        </p:txBody>
      </p:sp>
      <p:pic>
        <p:nvPicPr>
          <p:cNvPr id="5" name="Picture 4">
            <a:extLst>
              <a:ext uri="{FF2B5EF4-FFF2-40B4-BE49-F238E27FC236}">
                <a16:creationId xmlns:a16="http://schemas.microsoft.com/office/drawing/2014/main" id="{A89AA62A-1E51-4E45-9791-C00937AA1A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10030"/>
            <a:ext cx="7772400" cy="4349665"/>
          </a:xfrm>
          <a:prstGeom prst="rect">
            <a:avLst/>
          </a:prstGeom>
          <a:noFill/>
        </p:spPr>
      </p:pic>
      <p:sp>
        <p:nvSpPr>
          <p:cNvPr id="7" name="Rectangle 6">
            <a:extLst>
              <a:ext uri="{FF2B5EF4-FFF2-40B4-BE49-F238E27FC236}">
                <a16:creationId xmlns:a16="http://schemas.microsoft.com/office/drawing/2014/main" id="{D77061A3-2286-8049-8A55-613B5D4F9219}"/>
              </a:ext>
            </a:extLst>
          </p:cNvPr>
          <p:cNvSpPr/>
          <p:nvPr/>
        </p:nvSpPr>
        <p:spPr>
          <a:xfrm>
            <a:off x="838200" y="6308209"/>
            <a:ext cx="9552215" cy="369332"/>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https://</a:t>
            </a:r>
            <a:r>
              <a:rPr lang="en-US" dirty="0" err="1">
                <a:latin typeface="Calibri" panose="020F0502020204030204" pitchFamily="34" charset="0"/>
                <a:ea typeface="Calibri" panose="020F0502020204030204" pitchFamily="34" charset="0"/>
                <a:cs typeface="Times New Roman" panose="02020603050405020304" pitchFamily="18" charset="0"/>
              </a:rPr>
              <a:t>github.com</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UofTCoders</a:t>
            </a: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studyGroup</a:t>
            </a:r>
            <a:r>
              <a:rPr lang="en-US" dirty="0">
                <a:latin typeface="Calibri" panose="020F0502020204030204" pitchFamily="34" charset="0"/>
                <a:ea typeface="Calibri" panose="020F0502020204030204" pitchFamily="34" charset="0"/>
                <a:cs typeface="Times New Roman" panose="02020603050405020304" pitchFamily="18" charset="0"/>
              </a:rPr>
              <a:t>/blob/</a:t>
            </a:r>
            <a:r>
              <a:rPr lang="en-US" dirty="0" err="1">
                <a:latin typeface="Calibri" panose="020F0502020204030204" pitchFamily="34" charset="0"/>
                <a:ea typeface="Calibri" panose="020F0502020204030204" pitchFamily="34" charset="0"/>
                <a:cs typeface="Times New Roman" panose="02020603050405020304" pitchFamily="18" charset="0"/>
              </a:rPr>
              <a:t>gh</a:t>
            </a:r>
            <a:r>
              <a:rPr lang="en-US" dirty="0">
                <a:latin typeface="Calibri" panose="020F0502020204030204" pitchFamily="34" charset="0"/>
                <a:ea typeface="Calibri" panose="020F0502020204030204" pitchFamily="34" charset="0"/>
                <a:cs typeface="Times New Roman" panose="02020603050405020304" pitchFamily="18" charset="0"/>
              </a:rPr>
              <a:t>-pages/lessons/git/intro/</a:t>
            </a:r>
            <a:r>
              <a:rPr lang="en-US" dirty="0" err="1">
                <a:latin typeface="Calibri" panose="020F0502020204030204" pitchFamily="34" charset="0"/>
                <a:ea typeface="Calibri" panose="020F0502020204030204" pitchFamily="34" charset="0"/>
                <a:cs typeface="Times New Roman" panose="02020603050405020304" pitchFamily="18" charset="0"/>
              </a:rPr>
              <a:t>philosophy_of_git.pd</a:t>
            </a:r>
            <a:r>
              <a:rPr lang="en-US" dirty="0"/>
              <a:t> </a:t>
            </a:r>
          </a:p>
        </p:txBody>
      </p:sp>
    </p:spTree>
    <p:extLst>
      <p:ext uri="{BB962C8B-B14F-4D97-AF65-F5344CB8AC3E}">
        <p14:creationId xmlns:p14="http://schemas.microsoft.com/office/powerpoint/2010/main" val="986687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D3BE-2A2E-694B-8C2D-05B763F1ECC5}"/>
              </a:ext>
            </a:extLst>
          </p:cNvPr>
          <p:cNvSpPr>
            <a:spLocks noGrp="1"/>
          </p:cNvSpPr>
          <p:nvPr>
            <p:ph type="title"/>
          </p:nvPr>
        </p:nvSpPr>
        <p:spPr/>
        <p:txBody>
          <a:bodyPr/>
          <a:lstStyle/>
          <a:p>
            <a:r>
              <a:rPr lang="en-US" dirty="0"/>
              <a:t>So ……..</a:t>
            </a:r>
          </a:p>
        </p:txBody>
      </p:sp>
      <p:sp>
        <p:nvSpPr>
          <p:cNvPr id="3" name="Content Placeholder 2">
            <a:extLst>
              <a:ext uri="{FF2B5EF4-FFF2-40B4-BE49-F238E27FC236}">
                <a16:creationId xmlns:a16="http://schemas.microsoft.com/office/drawing/2014/main" id="{DAFB49FB-D624-C24B-9165-35D3E47E3E25}"/>
              </a:ext>
            </a:extLst>
          </p:cNvPr>
          <p:cNvSpPr>
            <a:spLocks noGrp="1"/>
          </p:cNvSpPr>
          <p:nvPr>
            <p:ph idx="1"/>
          </p:nvPr>
        </p:nvSpPr>
        <p:spPr/>
        <p:txBody>
          <a:bodyPr/>
          <a:lstStyle/>
          <a:p>
            <a:r>
              <a:rPr lang="en-US" dirty="0"/>
              <a:t> A complicated way to deal with version control</a:t>
            </a:r>
          </a:p>
          <a:p>
            <a:r>
              <a:rPr lang="en-US" dirty="0"/>
              <a:t>Is it worth it ????</a:t>
            </a:r>
          </a:p>
          <a:p>
            <a:endParaRPr lang="en-US" dirty="0"/>
          </a:p>
          <a:p>
            <a:r>
              <a:rPr lang="en-US" dirty="0"/>
              <a:t>In my mind, now you are working with “files” that you have to track like you would do is using SAS or some other language</a:t>
            </a:r>
          </a:p>
        </p:txBody>
      </p:sp>
    </p:spTree>
    <p:extLst>
      <p:ext uri="{BB962C8B-B14F-4D97-AF65-F5344CB8AC3E}">
        <p14:creationId xmlns:p14="http://schemas.microsoft.com/office/powerpoint/2010/main" val="1621276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ADBC4-E015-4A82-887E-477339C3EB33}"/>
              </a:ext>
            </a:extLst>
          </p:cNvPr>
          <p:cNvSpPr>
            <a:spLocks noGrp="1"/>
          </p:cNvSpPr>
          <p:nvPr>
            <p:ph type="title"/>
          </p:nvPr>
        </p:nvSpPr>
        <p:spPr>
          <a:xfrm>
            <a:off x="468549" y="462402"/>
            <a:ext cx="10515600" cy="1325563"/>
          </a:xfrm>
        </p:spPr>
        <p:txBody>
          <a:bodyPr/>
          <a:lstStyle/>
          <a:p>
            <a:r>
              <a:rPr lang="en-US" b="1" dirty="0">
                <a:latin typeface="Book Antiqua" panose="02040602050305030304" pitchFamily="18" charset="0"/>
              </a:rPr>
              <a:t>Repository Types:</a:t>
            </a:r>
          </a:p>
        </p:txBody>
      </p:sp>
      <p:pic>
        <p:nvPicPr>
          <p:cNvPr id="3" name="Picture 2">
            <a:extLst>
              <a:ext uri="{FF2B5EF4-FFF2-40B4-BE49-F238E27FC236}">
                <a16:creationId xmlns:a16="http://schemas.microsoft.com/office/drawing/2014/main" id="{E04D30C8-3508-400A-981B-B97E587D8646}"/>
              </a:ext>
            </a:extLst>
          </p:cNvPr>
          <p:cNvPicPr>
            <a:picLocks noChangeAspect="1"/>
          </p:cNvPicPr>
          <p:nvPr/>
        </p:nvPicPr>
        <p:blipFill rotWithShape="1">
          <a:blip r:embed="rId3"/>
          <a:srcRect l="6463" t="24628" r="13351" b="20467"/>
          <a:stretch/>
        </p:blipFill>
        <p:spPr>
          <a:xfrm>
            <a:off x="1207851" y="2130357"/>
            <a:ext cx="9776298" cy="3336587"/>
          </a:xfrm>
          <a:prstGeom prst="rect">
            <a:avLst/>
          </a:prstGeom>
        </p:spPr>
      </p:pic>
    </p:spTree>
    <p:extLst>
      <p:ext uri="{BB962C8B-B14F-4D97-AF65-F5344CB8AC3E}">
        <p14:creationId xmlns:p14="http://schemas.microsoft.com/office/powerpoint/2010/main" val="1159173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A2D473-8CA8-7F49-9978-B3007201392D}"/>
              </a:ext>
            </a:extLst>
          </p:cNvPr>
          <p:cNvSpPr txBox="1"/>
          <p:nvPr/>
        </p:nvSpPr>
        <p:spPr>
          <a:xfrm>
            <a:off x="523976" y="158656"/>
            <a:ext cx="3676776" cy="1015663"/>
          </a:xfrm>
          <a:prstGeom prst="rect">
            <a:avLst/>
          </a:prstGeom>
          <a:noFill/>
        </p:spPr>
        <p:txBody>
          <a:bodyPr wrap="none" rtlCol="0">
            <a:spAutoFit/>
          </a:bodyPr>
          <a:lstStyle/>
          <a:p>
            <a:r>
              <a:rPr lang="en-US" sz="6000" b="1" dirty="0"/>
              <a:t>Definitions</a:t>
            </a:r>
          </a:p>
        </p:txBody>
      </p:sp>
      <p:sp>
        <p:nvSpPr>
          <p:cNvPr id="5" name="TextBox 4">
            <a:extLst>
              <a:ext uri="{FF2B5EF4-FFF2-40B4-BE49-F238E27FC236}">
                <a16:creationId xmlns:a16="http://schemas.microsoft.com/office/drawing/2014/main" id="{438A1EEA-E706-2D4F-902D-71E2D01E0B10}"/>
              </a:ext>
            </a:extLst>
          </p:cNvPr>
          <p:cNvSpPr txBox="1"/>
          <p:nvPr/>
        </p:nvSpPr>
        <p:spPr>
          <a:xfrm>
            <a:off x="368489" y="1513260"/>
            <a:ext cx="11109278" cy="4801314"/>
          </a:xfrm>
          <a:prstGeom prst="rect">
            <a:avLst/>
          </a:prstGeom>
          <a:noFill/>
        </p:spPr>
        <p:txBody>
          <a:bodyPr wrap="square" rtlCol="0">
            <a:spAutoFit/>
          </a:bodyPr>
          <a:lstStyle/>
          <a:p>
            <a:r>
              <a:rPr lang="en-US" sz="2400" dirty="0">
                <a:latin typeface="Book Antiqua" panose="02040602050305030304" pitchFamily="18" charset="0"/>
              </a:rPr>
              <a:t>First we need to know what is “</a:t>
            </a:r>
            <a:r>
              <a:rPr lang="en-US" sz="2400" b="1" dirty="0">
                <a:latin typeface="Book Antiqua" panose="02040602050305030304" pitchFamily="18" charset="0"/>
              </a:rPr>
              <a:t>version</a:t>
            </a:r>
            <a:r>
              <a:rPr lang="en-US" sz="2400" dirty="0">
                <a:latin typeface="Book Antiqua" panose="02040602050305030304" pitchFamily="18" charset="0"/>
              </a:rPr>
              <a:t>” and “</a:t>
            </a:r>
            <a:r>
              <a:rPr lang="en-US" sz="2400" b="1" dirty="0">
                <a:latin typeface="Book Antiqua" panose="02040602050305030304" pitchFamily="18" charset="0"/>
              </a:rPr>
              <a:t>version control system”</a:t>
            </a:r>
            <a:endParaRPr lang="en-US" sz="2400" dirty="0">
              <a:latin typeface="Book Antiqua" panose="02040602050305030304" pitchFamily="18" charset="0"/>
            </a:endParaRPr>
          </a:p>
          <a:p>
            <a:endParaRPr lang="en-US" sz="2400" dirty="0">
              <a:latin typeface="Book Antiqua" panose="02040602050305030304" pitchFamily="18" charset="0"/>
            </a:endParaRPr>
          </a:p>
          <a:p>
            <a:pPr marL="342900" indent="-342900">
              <a:buFont typeface="Arial" panose="020B0604020202020204" pitchFamily="34" charset="0"/>
              <a:buChar char="•"/>
            </a:pPr>
            <a:r>
              <a:rPr lang="en-US" sz="2400" b="1" dirty="0">
                <a:latin typeface="Book Antiqua" panose="02040602050305030304" pitchFamily="18" charset="0"/>
              </a:rPr>
              <a:t>A version</a:t>
            </a:r>
            <a:r>
              <a:rPr lang="en-US" sz="2400" dirty="0">
                <a:latin typeface="Book Antiqua" panose="02040602050305030304" pitchFamily="18" charset="0"/>
              </a:rPr>
              <a:t> is a modification of your file (i.e. could be source code)</a:t>
            </a:r>
          </a:p>
          <a:p>
            <a:pPr marL="342900" indent="-342900">
              <a:buFont typeface="Arial" panose="020B0604020202020204" pitchFamily="34" charset="0"/>
              <a:buChar char="•"/>
            </a:pPr>
            <a:endParaRPr lang="en-US" sz="2400" dirty="0">
              <a:latin typeface="Book Antiqua" panose="02040602050305030304" pitchFamily="18" charset="0"/>
            </a:endParaRPr>
          </a:p>
          <a:p>
            <a:pPr marL="342900" indent="-342900">
              <a:buFont typeface="Arial" panose="020B0604020202020204" pitchFamily="34" charset="0"/>
              <a:buChar char="•"/>
            </a:pPr>
            <a:r>
              <a:rPr lang="en-US" sz="2400" b="1" dirty="0">
                <a:latin typeface="Book Antiqua" panose="02040602050305030304" pitchFamily="18" charset="0"/>
              </a:rPr>
              <a:t>A version control system (VCS) </a:t>
            </a:r>
            <a:r>
              <a:rPr lang="en-US" sz="2400" dirty="0">
                <a:latin typeface="Book Antiqua" panose="02040602050305030304" pitchFamily="18" charset="0"/>
              </a:rPr>
              <a:t>is a system that controls the versioning of the contents of the file</a:t>
            </a:r>
          </a:p>
          <a:p>
            <a:pPr marL="342900" indent="-342900">
              <a:buFont typeface="Arial" panose="020B0604020202020204" pitchFamily="34" charset="0"/>
              <a:buChar char="•"/>
            </a:pPr>
            <a:endParaRPr lang="en-US" sz="2400" dirty="0">
              <a:latin typeface="Book Antiqua" panose="02040602050305030304" pitchFamily="18" charset="0"/>
            </a:endParaRPr>
          </a:p>
          <a:p>
            <a:pPr marL="800100" lvl="1" indent="-342900">
              <a:buFont typeface="Arial" panose="020B0604020202020204" pitchFamily="34" charset="0"/>
              <a:buChar char="•"/>
            </a:pPr>
            <a:r>
              <a:rPr lang="en-US" sz="2400" dirty="0">
                <a:latin typeface="Book Antiqua" panose="02040602050305030304" pitchFamily="18" charset="0"/>
              </a:rPr>
              <a:t>In the case of Git, it takes “snapshots” of your entire project and stores them as versions</a:t>
            </a:r>
          </a:p>
          <a:p>
            <a:pPr marL="800100" lvl="1" indent="-342900">
              <a:buFont typeface="Arial" panose="020B0604020202020204" pitchFamily="34" charset="0"/>
              <a:buChar char="•"/>
            </a:pPr>
            <a:r>
              <a:rPr lang="en-US" sz="2400" dirty="0">
                <a:latin typeface="Book Antiqua" panose="02040602050305030304" pitchFamily="18" charset="0"/>
              </a:rPr>
              <a:t>With the help of these snapshots, you can compare and go back to previous versions.</a:t>
            </a:r>
          </a:p>
          <a:p>
            <a:endParaRPr lang="en-US" sz="2400" dirty="0">
              <a:latin typeface="Book Antiqua" panose="02040602050305030304" pitchFamily="18" charset="0"/>
            </a:endParaRPr>
          </a:p>
          <a:p>
            <a:endParaRPr lang="en-US" dirty="0"/>
          </a:p>
        </p:txBody>
      </p:sp>
    </p:spTree>
    <p:extLst>
      <p:ext uri="{BB962C8B-B14F-4D97-AF65-F5344CB8AC3E}">
        <p14:creationId xmlns:p14="http://schemas.microsoft.com/office/powerpoint/2010/main" val="43126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500"/>
                                        <p:tgtEl>
                                          <p:spTgt spid="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7" end="7"/>
                                            </p:txEl>
                                          </p:spTgt>
                                        </p:tgtEl>
                                        <p:attrNameLst>
                                          <p:attrName>style.visibility</p:attrName>
                                        </p:attrNameLst>
                                      </p:cBhvr>
                                      <p:to>
                                        <p:strVal val="visible"/>
                                      </p:to>
                                    </p:set>
                                    <p:animEffect transition="in" filter="fade">
                                      <p:cBhvr>
                                        <p:cTn id="16"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71E3-E713-4D67-80DA-9C245BAF75F7}"/>
              </a:ext>
            </a:extLst>
          </p:cNvPr>
          <p:cNvSpPr>
            <a:spLocks noGrp="1"/>
          </p:cNvSpPr>
          <p:nvPr>
            <p:ph type="title"/>
          </p:nvPr>
        </p:nvSpPr>
        <p:spPr/>
        <p:txBody>
          <a:bodyPr/>
          <a:lstStyle/>
          <a:p>
            <a:r>
              <a:rPr lang="en-US" b="1" dirty="0">
                <a:latin typeface="Book Antiqua" panose="02040602050305030304" pitchFamily="18" charset="0"/>
              </a:rPr>
              <a:t>Features comparison</a:t>
            </a:r>
          </a:p>
        </p:txBody>
      </p:sp>
      <p:pic>
        <p:nvPicPr>
          <p:cNvPr id="3" name="Picture 2">
            <a:extLst>
              <a:ext uri="{FF2B5EF4-FFF2-40B4-BE49-F238E27FC236}">
                <a16:creationId xmlns:a16="http://schemas.microsoft.com/office/drawing/2014/main" id="{BD5025A4-EA2B-4BA5-B16C-E7BCB55260DE}"/>
              </a:ext>
            </a:extLst>
          </p:cNvPr>
          <p:cNvPicPr>
            <a:picLocks noChangeAspect="1"/>
          </p:cNvPicPr>
          <p:nvPr/>
        </p:nvPicPr>
        <p:blipFill>
          <a:blip r:embed="rId3"/>
          <a:stretch>
            <a:fillRect/>
          </a:stretch>
        </p:blipFill>
        <p:spPr>
          <a:xfrm>
            <a:off x="0" y="1485158"/>
            <a:ext cx="12192000" cy="4749531"/>
          </a:xfrm>
          <a:prstGeom prst="rect">
            <a:avLst/>
          </a:prstGeom>
        </p:spPr>
      </p:pic>
    </p:spTree>
    <p:extLst>
      <p:ext uri="{BB962C8B-B14F-4D97-AF65-F5344CB8AC3E}">
        <p14:creationId xmlns:p14="http://schemas.microsoft.com/office/powerpoint/2010/main" val="853270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A291A-40FA-489A-B933-DE984577F6C8}"/>
              </a:ext>
            </a:extLst>
          </p:cNvPr>
          <p:cNvSpPr>
            <a:spLocks noGrp="1"/>
          </p:cNvSpPr>
          <p:nvPr>
            <p:ph type="title"/>
          </p:nvPr>
        </p:nvSpPr>
        <p:spPr/>
        <p:txBody>
          <a:bodyPr/>
          <a:lstStyle/>
          <a:p>
            <a:r>
              <a:rPr lang="en-US" b="1" dirty="0">
                <a:latin typeface="Book Antiqua" panose="02040602050305030304" pitchFamily="18" charset="0"/>
              </a:rPr>
              <a:t>Features comparison</a:t>
            </a:r>
          </a:p>
        </p:txBody>
      </p:sp>
      <p:pic>
        <p:nvPicPr>
          <p:cNvPr id="3" name="Picture 2">
            <a:extLst>
              <a:ext uri="{FF2B5EF4-FFF2-40B4-BE49-F238E27FC236}">
                <a16:creationId xmlns:a16="http://schemas.microsoft.com/office/drawing/2014/main" id="{8D02B437-288F-4ACF-9214-4C98476D4C8E}"/>
              </a:ext>
            </a:extLst>
          </p:cNvPr>
          <p:cNvPicPr>
            <a:picLocks noChangeAspect="1"/>
          </p:cNvPicPr>
          <p:nvPr/>
        </p:nvPicPr>
        <p:blipFill>
          <a:blip r:embed="rId3"/>
          <a:stretch>
            <a:fillRect/>
          </a:stretch>
        </p:blipFill>
        <p:spPr>
          <a:xfrm>
            <a:off x="0" y="1360922"/>
            <a:ext cx="12192000" cy="5497078"/>
          </a:xfrm>
          <a:prstGeom prst="rect">
            <a:avLst/>
          </a:prstGeom>
        </p:spPr>
      </p:pic>
    </p:spTree>
    <p:extLst>
      <p:ext uri="{BB962C8B-B14F-4D97-AF65-F5344CB8AC3E}">
        <p14:creationId xmlns:p14="http://schemas.microsoft.com/office/powerpoint/2010/main" val="1902115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1A6701-EE7A-46FD-B156-9D9B6A2F0FB1}"/>
              </a:ext>
            </a:extLst>
          </p:cNvPr>
          <p:cNvPicPr>
            <a:picLocks noChangeAspect="1"/>
          </p:cNvPicPr>
          <p:nvPr/>
        </p:nvPicPr>
        <p:blipFill>
          <a:blip r:embed="rId3"/>
          <a:stretch>
            <a:fillRect/>
          </a:stretch>
        </p:blipFill>
        <p:spPr>
          <a:xfrm>
            <a:off x="517989" y="0"/>
            <a:ext cx="11156022" cy="6858000"/>
          </a:xfrm>
          <a:prstGeom prst="rect">
            <a:avLst/>
          </a:prstGeom>
        </p:spPr>
      </p:pic>
    </p:spTree>
    <p:extLst>
      <p:ext uri="{BB962C8B-B14F-4D97-AF65-F5344CB8AC3E}">
        <p14:creationId xmlns:p14="http://schemas.microsoft.com/office/powerpoint/2010/main" val="2489341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38327-918B-4103-BA04-1C9DE9614E43}"/>
              </a:ext>
            </a:extLst>
          </p:cNvPr>
          <p:cNvSpPr>
            <a:spLocks noGrp="1"/>
          </p:cNvSpPr>
          <p:nvPr>
            <p:ph type="title"/>
          </p:nvPr>
        </p:nvSpPr>
        <p:spPr>
          <a:xfrm>
            <a:off x="838200" y="260021"/>
            <a:ext cx="10515600" cy="1325563"/>
          </a:xfrm>
        </p:spPr>
        <p:txBody>
          <a:bodyPr/>
          <a:lstStyle/>
          <a:p>
            <a:r>
              <a:rPr lang="en-US" b="1" dirty="0">
                <a:latin typeface="Book Antiqua" panose="02040602050305030304" pitchFamily="18" charset="0"/>
              </a:rPr>
              <a:t>Features comparison</a:t>
            </a:r>
          </a:p>
        </p:txBody>
      </p:sp>
      <p:pic>
        <p:nvPicPr>
          <p:cNvPr id="3" name="Picture 2">
            <a:extLst>
              <a:ext uri="{FF2B5EF4-FFF2-40B4-BE49-F238E27FC236}">
                <a16:creationId xmlns:a16="http://schemas.microsoft.com/office/drawing/2014/main" id="{1FFE9152-3791-4ABB-B1EF-8F28FAAF25EC}"/>
              </a:ext>
            </a:extLst>
          </p:cNvPr>
          <p:cNvPicPr>
            <a:picLocks noChangeAspect="1"/>
          </p:cNvPicPr>
          <p:nvPr/>
        </p:nvPicPr>
        <p:blipFill>
          <a:blip r:embed="rId3"/>
          <a:stretch>
            <a:fillRect/>
          </a:stretch>
        </p:blipFill>
        <p:spPr>
          <a:xfrm>
            <a:off x="0" y="1191695"/>
            <a:ext cx="12192000" cy="5666305"/>
          </a:xfrm>
          <a:prstGeom prst="rect">
            <a:avLst/>
          </a:prstGeom>
        </p:spPr>
      </p:pic>
    </p:spTree>
    <p:extLst>
      <p:ext uri="{BB962C8B-B14F-4D97-AF65-F5344CB8AC3E}">
        <p14:creationId xmlns:p14="http://schemas.microsoft.com/office/powerpoint/2010/main" val="925521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A2D473-8CA8-7F49-9978-B3007201392D}"/>
              </a:ext>
            </a:extLst>
          </p:cNvPr>
          <p:cNvSpPr txBox="1"/>
          <p:nvPr/>
        </p:nvSpPr>
        <p:spPr>
          <a:xfrm>
            <a:off x="947057" y="800101"/>
            <a:ext cx="2920992" cy="830997"/>
          </a:xfrm>
          <a:prstGeom prst="rect">
            <a:avLst/>
          </a:prstGeom>
          <a:noFill/>
        </p:spPr>
        <p:txBody>
          <a:bodyPr wrap="none" rtlCol="0">
            <a:spAutoFit/>
          </a:bodyPr>
          <a:lstStyle/>
          <a:p>
            <a:r>
              <a:rPr lang="en-US" sz="4800" b="1" dirty="0">
                <a:latin typeface="Book Antiqua" panose="02040602050305030304" pitchFamily="18" charset="0"/>
              </a:rPr>
              <a:t>Summary</a:t>
            </a:r>
            <a:endParaRPr lang="en-US" sz="6000" b="1" dirty="0">
              <a:latin typeface="Book Antiqua" panose="02040602050305030304" pitchFamily="18" charset="0"/>
            </a:endParaRPr>
          </a:p>
        </p:txBody>
      </p:sp>
      <p:pic>
        <p:nvPicPr>
          <p:cNvPr id="3" name="Picture 2">
            <a:extLst>
              <a:ext uri="{FF2B5EF4-FFF2-40B4-BE49-F238E27FC236}">
                <a16:creationId xmlns:a16="http://schemas.microsoft.com/office/drawing/2014/main" id="{3F67FCC5-382B-9E44-84EC-131B1E265B55}"/>
              </a:ext>
            </a:extLst>
          </p:cNvPr>
          <p:cNvPicPr>
            <a:picLocks noChangeAspect="1"/>
          </p:cNvPicPr>
          <p:nvPr/>
        </p:nvPicPr>
        <p:blipFill>
          <a:blip r:embed="rId3"/>
          <a:stretch>
            <a:fillRect/>
          </a:stretch>
        </p:blipFill>
        <p:spPr>
          <a:xfrm>
            <a:off x="1317171" y="2011136"/>
            <a:ext cx="9525000" cy="4076700"/>
          </a:xfrm>
          <a:prstGeom prst="rect">
            <a:avLst/>
          </a:prstGeom>
        </p:spPr>
      </p:pic>
    </p:spTree>
    <p:extLst>
      <p:ext uri="{BB962C8B-B14F-4D97-AF65-F5344CB8AC3E}">
        <p14:creationId xmlns:p14="http://schemas.microsoft.com/office/powerpoint/2010/main" val="1270265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5F34A8-233D-E441-8648-10FCB50EBEF2}"/>
              </a:ext>
            </a:extLst>
          </p:cNvPr>
          <p:cNvSpPr txBox="1"/>
          <p:nvPr/>
        </p:nvSpPr>
        <p:spPr>
          <a:xfrm>
            <a:off x="866074" y="1207940"/>
            <a:ext cx="10775466" cy="1323439"/>
          </a:xfrm>
          <a:prstGeom prst="rect">
            <a:avLst/>
          </a:prstGeom>
          <a:noFill/>
        </p:spPr>
        <p:txBody>
          <a:bodyPr wrap="square" rtlCol="0">
            <a:spAutoFit/>
          </a:bodyPr>
          <a:lstStyle/>
          <a:p>
            <a:r>
              <a:rPr lang="en-US" sz="2400" b="1" dirty="0">
                <a:latin typeface="Book Antiqua" panose="02040602050305030304" pitchFamily="18" charset="0"/>
              </a:rPr>
              <a:t>Thanks for your attention</a:t>
            </a:r>
          </a:p>
          <a:p>
            <a:endParaRPr lang="en-US" b="1" dirty="0">
              <a:latin typeface="Book Antiqua" panose="02040602050305030304" pitchFamily="18" charset="0"/>
            </a:endParaRPr>
          </a:p>
          <a:p>
            <a:r>
              <a:rPr lang="en-US" sz="2000" b="1" dirty="0">
                <a:latin typeface="Book Antiqua" panose="02040602050305030304" pitchFamily="18" charset="0"/>
              </a:rPr>
              <a:t>PLOS PAPER LINK:</a:t>
            </a:r>
          </a:p>
          <a:p>
            <a:r>
              <a:rPr lang="en-US" dirty="0">
                <a:latin typeface="Book Antiqua" panose="02040602050305030304" pitchFamily="18" charset="0"/>
              </a:rPr>
              <a:t>https://</a:t>
            </a:r>
            <a:r>
              <a:rPr lang="en-US" dirty="0" err="1">
                <a:latin typeface="Book Antiqua" panose="02040602050305030304" pitchFamily="18" charset="0"/>
              </a:rPr>
              <a:t>journals.plos.org</a:t>
            </a:r>
            <a:r>
              <a:rPr lang="en-US" dirty="0">
                <a:latin typeface="Book Antiqua" panose="02040602050305030304" pitchFamily="18" charset="0"/>
              </a:rPr>
              <a:t>/</a:t>
            </a:r>
            <a:r>
              <a:rPr lang="en-US" dirty="0" err="1">
                <a:latin typeface="Book Antiqua" panose="02040602050305030304" pitchFamily="18" charset="0"/>
              </a:rPr>
              <a:t>ploscompbiol</a:t>
            </a:r>
            <a:r>
              <a:rPr lang="en-US" dirty="0">
                <a:latin typeface="Book Antiqua" panose="02040602050305030304" pitchFamily="18" charset="0"/>
              </a:rPr>
              <a:t>/article/</a:t>
            </a:r>
            <a:r>
              <a:rPr lang="en-US" dirty="0" err="1">
                <a:latin typeface="Book Antiqua" panose="02040602050305030304" pitchFamily="18" charset="0"/>
              </a:rPr>
              <a:t>file?id</a:t>
            </a:r>
            <a:r>
              <a:rPr lang="en-US" dirty="0">
                <a:latin typeface="Book Antiqua" panose="02040602050305030304" pitchFamily="18" charset="0"/>
              </a:rPr>
              <a:t>=10.1371/journal.pcbi.1004668&amp;type=printable</a:t>
            </a:r>
          </a:p>
        </p:txBody>
      </p:sp>
    </p:spTree>
    <p:extLst>
      <p:ext uri="{BB962C8B-B14F-4D97-AF65-F5344CB8AC3E}">
        <p14:creationId xmlns:p14="http://schemas.microsoft.com/office/powerpoint/2010/main" val="4276893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EDB4-C75B-7443-9755-E18FC27DC04D}"/>
              </a:ext>
            </a:extLst>
          </p:cNvPr>
          <p:cNvSpPr>
            <a:spLocks noGrp="1"/>
          </p:cNvSpPr>
          <p:nvPr>
            <p:ph type="title"/>
          </p:nvPr>
        </p:nvSpPr>
        <p:spPr/>
        <p:txBody>
          <a:bodyPr/>
          <a:lstStyle/>
          <a:p>
            <a:r>
              <a:rPr lang="en-US" dirty="0"/>
              <a:t>What is Git?</a:t>
            </a:r>
          </a:p>
        </p:txBody>
      </p:sp>
      <p:pic>
        <p:nvPicPr>
          <p:cNvPr id="6" name="Picture 5">
            <a:extLst>
              <a:ext uri="{FF2B5EF4-FFF2-40B4-BE49-F238E27FC236}">
                <a16:creationId xmlns:a16="http://schemas.microsoft.com/office/drawing/2014/main" id="{A8C0622C-6930-3945-81A3-67E6A2724639}"/>
              </a:ext>
            </a:extLst>
          </p:cNvPr>
          <p:cNvPicPr>
            <a:picLocks noChangeAspect="1"/>
          </p:cNvPicPr>
          <p:nvPr/>
        </p:nvPicPr>
        <p:blipFill>
          <a:blip r:embed="rId2"/>
          <a:stretch>
            <a:fillRect/>
          </a:stretch>
        </p:blipFill>
        <p:spPr>
          <a:xfrm>
            <a:off x="1153174" y="1690688"/>
            <a:ext cx="9370699" cy="4121327"/>
          </a:xfrm>
          <a:prstGeom prst="rect">
            <a:avLst/>
          </a:prstGeom>
        </p:spPr>
      </p:pic>
    </p:spTree>
    <p:extLst>
      <p:ext uri="{BB962C8B-B14F-4D97-AF65-F5344CB8AC3E}">
        <p14:creationId xmlns:p14="http://schemas.microsoft.com/office/powerpoint/2010/main" val="1737518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A2D473-8CA8-7F49-9978-B3007201392D}"/>
              </a:ext>
            </a:extLst>
          </p:cNvPr>
          <p:cNvSpPr txBox="1"/>
          <p:nvPr/>
        </p:nvSpPr>
        <p:spPr>
          <a:xfrm>
            <a:off x="947057" y="800101"/>
            <a:ext cx="3569888" cy="1015663"/>
          </a:xfrm>
          <a:prstGeom prst="rect">
            <a:avLst/>
          </a:prstGeom>
          <a:noFill/>
        </p:spPr>
        <p:txBody>
          <a:bodyPr wrap="none" rtlCol="0">
            <a:spAutoFit/>
          </a:bodyPr>
          <a:lstStyle/>
          <a:p>
            <a:r>
              <a:rPr lang="en-US" sz="6000" dirty="0"/>
              <a:t>Definitions</a:t>
            </a:r>
          </a:p>
        </p:txBody>
      </p:sp>
      <p:pic>
        <p:nvPicPr>
          <p:cNvPr id="2" name="Picture 1">
            <a:extLst>
              <a:ext uri="{FF2B5EF4-FFF2-40B4-BE49-F238E27FC236}">
                <a16:creationId xmlns:a16="http://schemas.microsoft.com/office/drawing/2014/main" id="{7D744263-4A85-AA47-8274-BCC63C62984D}"/>
              </a:ext>
            </a:extLst>
          </p:cNvPr>
          <p:cNvPicPr>
            <a:picLocks noChangeAspect="1"/>
          </p:cNvPicPr>
          <p:nvPr/>
        </p:nvPicPr>
        <p:blipFill>
          <a:blip r:embed="rId3"/>
          <a:stretch>
            <a:fillRect/>
          </a:stretch>
        </p:blipFill>
        <p:spPr>
          <a:xfrm>
            <a:off x="1126670" y="2044228"/>
            <a:ext cx="9370699" cy="4121327"/>
          </a:xfrm>
          <a:prstGeom prst="rect">
            <a:avLst/>
          </a:prstGeom>
        </p:spPr>
      </p:pic>
    </p:spTree>
    <p:extLst>
      <p:ext uri="{BB962C8B-B14F-4D97-AF65-F5344CB8AC3E}">
        <p14:creationId xmlns:p14="http://schemas.microsoft.com/office/powerpoint/2010/main" val="1768544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34C77-C3CC-F540-ACFE-432C427D2133}"/>
              </a:ext>
            </a:extLst>
          </p:cNvPr>
          <p:cNvSpPr>
            <a:spLocks noGrp="1"/>
          </p:cNvSpPr>
          <p:nvPr>
            <p:ph type="title"/>
          </p:nvPr>
        </p:nvSpPr>
        <p:spPr/>
        <p:txBody>
          <a:bodyPr/>
          <a:lstStyle/>
          <a:p>
            <a:br>
              <a:rPr lang="en-US" b="1" dirty="0">
                <a:latin typeface="Book Antiqua" panose="02040602050305030304" pitchFamily="18" charset="0"/>
              </a:rPr>
            </a:br>
            <a:r>
              <a:rPr lang="en-US" b="1" dirty="0">
                <a:latin typeface="Book Antiqua" panose="02040602050305030304" pitchFamily="18" charset="0"/>
              </a:rPr>
              <a:t>What is GitHub?</a:t>
            </a:r>
          </a:p>
        </p:txBody>
      </p:sp>
      <p:sp>
        <p:nvSpPr>
          <p:cNvPr id="3" name="Content Placeholder 2">
            <a:extLst>
              <a:ext uri="{FF2B5EF4-FFF2-40B4-BE49-F238E27FC236}">
                <a16:creationId xmlns:a16="http://schemas.microsoft.com/office/drawing/2014/main" id="{AEE7E7EC-423E-D24B-AD2C-050E103B8A9B}"/>
              </a:ext>
            </a:extLst>
          </p:cNvPr>
          <p:cNvSpPr>
            <a:spLocks noGrp="1"/>
          </p:cNvSpPr>
          <p:nvPr>
            <p:ph idx="1"/>
          </p:nvPr>
        </p:nvSpPr>
        <p:spPr/>
        <p:txBody>
          <a:bodyPr/>
          <a:lstStyle/>
          <a:p>
            <a:pPr>
              <a:lnSpc>
                <a:spcPct val="200000"/>
              </a:lnSpc>
            </a:pPr>
            <a:r>
              <a:rPr lang="en-US" dirty="0">
                <a:latin typeface="Book Antiqua" panose="02040602050305030304" pitchFamily="18" charset="0"/>
              </a:rPr>
              <a:t>GitHub is a </a:t>
            </a:r>
            <a:r>
              <a:rPr lang="en-US" b="1" dirty="0">
                <a:latin typeface="Book Antiqua" panose="02040602050305030304" pitchFamily="18" charset="0"/>
              </a:rPr>
              <a:t>version control repository. A </a:t>
            </a:r>
            <a:r>
              <a:rPr lang="en-US" dirty="0">
                <a:latin typeface="Book Antiqua" panose="02040602050305030304" pitchFamily="18" charset="0"/>
              </a:rPr>
              <a:t>code hosting platform for version control and collaboration. It lets you and others </a:t>
            </a:r>
            <a:r>
              <a:rPr lang="en-US" dirty="0">
                <a:solidFill>
                  <a:srgbClr val="FF0000"/>
                </a:solidFill>
                <a:latin typeface="Book Antiqua" panose="02040602050305030304" pitchFamily="18" charset="0"/>
              </a:rPr>
              <a:t>work together </a:t>
            </a:r>
            <a:r>
              <a:rPr lang="en-US" dirty="0">
                <a:latin typeface="Book Antiqua" panose="02040602050305030304" pitchFamily="18" charset="0"/>
              </a:rPr>
              <a:t>on projects from anywhere.</a:t>
            </a:r>
          </a:p>
        </p:txBody>
      </p:sp>
    </p:spTree>
    <p:extLst>
      <p:ext uri="{BB962C8B-B14F-4D97-AF65-F5344CB8AC3E}">
        <p14:creationId xmlns:p14="http://schemas.microsoft.com/office/powerpoint/2010/main" val="3260676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BA98B-4647-D24E-8815-CF33AA92D136}"/>
              </a:ext>
            </a:extLst>
          </p:cNvPr>
          <p:cNvSpPr>
            <a:spLocks noGrp="1"/>
          </p:cNvSpPr>
          <p:nvPr>
            <p:ph type="title"/>
          </p:nvPr>
        </p:nvSpPr>
        <p:spPr/>
        <p:txBody>
          <a:bodyPr/>
          <a:lstStyle/>
          <a:p>
            <a:r>
              <a:rPr lang="en-US" b="1" dirty="0">
                <a:latin typeface="Book Antiqua" panose="02040602050305030304" pitchFamily="18" charset="0"/>
              </a:rPr>
              <a:t>What is Git?</a:t>
            </a:r>
          </a:p>
        </p:txBody>
      </p:sp>
      <p:sp>
        <p:nvSpPr>
          <p:cNvPr id="3" name="Content Placeholder 2">
            <a:extLst>
              <a:ext uri="{FF2B5EF4-FFF2-40B4-BE49-F238E27FC236}">
                <a16:creationId xmlns:a16="http://schemas.microsoft.com/office/drawing/2014/main" id="{953792A0-36A0-8643-8725-38BE14D21945}"/>
              </a:ext>
            </a:extLst>
          </p:cNvPr>
          <p:cNvSpPr>
            <a:spLocks noGrp="1"/>
          </p:cNvSpPr>
          <p:nvPr>
            <p:ph idx="1"/>
          </p:nvPr>
        </p:nvSpPr>
        <p:spPr/>
        <p:txBody>
          <a:bodyPr>
            <a:normAutofit/>
          </a:bodyPr>
          <a:lstStyle/>
          <a:p>
            <a:r>
              <a:rPr lang="en-US" dirty="0">
                <a:latin typeface="Book Antiqua" panose="02040602050305030304" pitchFamily="18" charset="0"/>
              </a:rPr>
              <a:t>It is a distributed </a:t>
            </a:r>
            <a:r>
              <a:rPr lang="en-US" dirty="0">
                <a:solidFill>
                  <a:srgbClr val="FF0000"/>
                </a:solidFill>
                <a:latin typeface="Book Antiqua" panose="02040602050305030304" pitchFamily="18" charset="0"/>
              </a:rPr>
              <a:t>version-control system (VCS) </a:t>
            </a:r>
            <a:r>
              <a:rPr lang="en-US" dirty="0">
                <a:latin typeface="Book Antiqua" panose="02040602050305030304" pitchFamily="18" charset="0"/>
              </a:rPr>
              <a:t>for tracking changes in file contents</a:t>
            </a:r>
          </a:p>
          <a:p>
            <a:pPr lvl="1"/>
            <a:r>
              <a:rPr lang="en-US" dirty="0">
                <a:latin typeface="Book Antiqua" panose="02040602050305030304" pitchFamily="18" charset="0"/>
              </a:rPr>
              <a:t>Major use: source code during software development. </a:t>
            </a:r>
          </a:p>
          <a:p>
            <a:pPr marL="0" indent="0">
              <a:buNone/>
            </a:pPr>
            <a:endParaRPr lang="en-US" dirty="0">
              <a:latin typeface="Book Antiqua" panose="02040602050305030304" pitchFamily="18" charset="0"/>
            </a:endParaRPr>
          </a:p>
          <a:p>
            <a:r>
              <a:rPr lang="en-US" dirty="0">
                <a:latin typeface="Book Antiqua" panose="02040602050305030304" pitchFamily="18" charset="0"/>
              </a:rPr>
              <a:t>Git </a:t>
            </a:r>
            <a:r>
              <a:rPr lang="en-US" b="1" dirty="0">
                <a:latin typeface="Book Antiqua" panose="02040602050305030304" pitchFamily="18" charset="0"/>
              </a:rPr>
              <a:t>is not </a:t>
            </a:r>
            <a:r>
              <a:rPr lang="en-US" dirty="0">
                <a:latin typeface="Book Antiqua" panose="02040602050305030304" pitchFamily="18" charset="0"/>
              </a:rPr>
              <a:t>an acronym. </a:t>
            </a:r>
            <a:r>
              <a:rPr lang="en-US" dirty="0">
                <a:solidFill>
                  <a:srgbClr val="FF0000"/>
                </a:solidFill>
                <a:latin typeface="Book Antiqua" panose="02040602050305030304" pitchFamily="18" charset="0"/>
              </a:rPr>
              <a:t>Linus Torvalds</a:t>
            </a:r>
            <a:r>
              <a:rPr lang="en-US" dirty="0">
                <a:latin typeface="Book Antiqua" panose="02040602050305030304" pitchFamily="18" charset="0"/>
              </a:rPr>
              <a:t> developed Linux and he called it so. Then he developed version control system for it and named it “</a:t>
            </a:r>
            <a:r>
              <a:rPr lang="en-US" b="1" dirty="0">
                <a:latin typeface="Book Antiqua" panose="02040602050305030304" pitchFamily="18" charset="0"/>
              </a:rPr>
              <a:t>Git</a:t>
            </a:r>
            <a:r>
              <a:rPr lang="en-US" dirty="0">
                <a:latin typeface="Book Antiqua" panose="02040602050305030304" pitchFamily="18" charset="0"/>
              </a:rPr>
              <a:t>”, which is an offensive English slang meaning “a stupid person”. </a:t>
            </a:r>
          </a:p>
          <a:p>
            <a:endParaRPr lang="en-US" dirty="0">
              <a:latin typeface="Book Antiqua" panose="02040602050305030304" pitchFamily="18" charset="0"/>
            </a:endParaRPr>
          </a:p>
          <a:p>
            <a:pPr marL="0" indent="0">
              <a:buNone/>
            </a:pPr>
            <a:endParaRPr lang="en-US" dirty="0"/>
          </a:p>
        </p:txBody>
      </p:sp>
    </p:spTree>
    <p:extLst>
      <p:ext uri="{BB962C8B-B14F-4D97-AF65-F5344CB8AC3E}">
        <p14:creationId xmlns:p14="http://schemas.microsoft.com/office/powerpoint/2010/main" val="2592433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BA98B-4647-D24E-8815-CF33AA92D136}"/>
              </a:ext>
            </a:extLst>
          </p:cNvPr>
          <p:cNvSpPr>
            <a:spLocks noGrp="1"/>
          </p:cNvSpPr>
          <p:nvPr>
            <p:ph type="title"/>
          </p:nvPr>
        </p:nvSpPr>
        <p:spPr/>
        <p:txBody>
          <a:bodyPr/>
          <a:lstStyle/>
          <a:p>
            <a:r>
              <a:rPr lang="en-US" b="1" dirty="0">
                <a:latin typeface="Book Antiqua" panose="02040602050305030304" pitchFamily="18" charset="0"/>
              </a:rPr>
              <a:t>What is Git?</a:t>
            </a:r>
          </a:p>
        </p:txBody>
      </p:sp>
      <p:sp>
        <p:nvSpPr>
          <p:cNvPr id="3" name="Content Placeholder 2">
            <a:extLst>
              <a:ext uri="{FF2B5EF4-FFF2-40B4-BE49-F238E27FC236}">
                <a16:creationId xmlns:a16="http://schemas.microsoft.com/office/drawing/2014/main" id="{953792A0-36A0-8643-8725-38BE14D21945}"/>
              </a:ext>
            </a:extLst>
          </p:cNvPr>
          <p:cNvSpPr>
            <a:spLocks noGrp="1"/>
          </p:cNvSpPr>
          <p:nvPr>
            <p:ph idx="1"/>
          </p:nvPr>
        </p:nvSpPr>
        <p:spPr>
          <a:xfrm>
            <a:off x="838200" y="1420890"/>
            <a:ext cx="10515600" cy="4351338"/>
          </a:xfrm>
        </p:spPr>
        <p:txBody>
          <a:bodyPr>
            <a:normAutofit/>
          </a:bodyPr>
          <a:lstStyle/>
          <a:p>
            <a:pPr marL="0" indent="0">
              <a:buNone/>
            </a:pPr>
            <a:endParaRPr lang="en-US" dirty="0">
              <a:latin typeface="Book Antiqua" panose="02040602050305030304" pitchFamily="18" charset="0"/>
            </a:endParaRPr>
          </a:p>
          <a:p>
            <a:r>
              <a:rPr lang="en-US" b="1" dirty="0">
                <a:latin typeface="Book Antiqua" panose="02040602050305030304" pitchFamily="18" charset="0"/>
              </a:rPr>
              <a:t>Torvalds turned over maintenance on 26 July 2005 to </a:t>
            </a:r>
            <a:r>
              <a:rPr lang="en-US" b="1" dirty="0" err="1">
                <a:latin typeface="Book Antiqua" panose="02040602050305030304" pitchFamily="18" charset="0"/>
              </a:rPr>
              <a:t>Junio</a:t>
            </a:r>
            <a:r>
              <a:rPr lang="en-US" b="1" dirty="0">
                <a:latin typeface="Book Antiqua" panose="02040602050305030304" pitchFamily="18" charset="0"/>
              </a:rPr>
              <a:t> Hamano, a major contributor to the project. </a:t>
            </a:r>
          </a:p>
          <a:p>
            <a:endParaRPr lang="en-US" b="1" dirty="0">
              <a:latin typeface="Book Antiqua" panose="02040602050305030304" pitchFamily="18" charset="0"/>
            </a:endParaRPr>
          </a:p>
          <a:p>
            <a:r>
              <a:rPr lang="en-US" dirty="0">
                <a:latin typeface="Book Antiqua" panose="02040602050305030304" pitchFamily="18" charset="0"/>
              </a:rPr>
              <a:t>It is designed for coordinating work among programmers, but it can be used to track changes in any set of files. </a:t>
            </a:r>
          </a:p>
          <a:p>
            <a:pPr marL="0" indent="0">
              <a:buNone/>
            </a:pPr>
            <a:endParaRPr lang="en-US" dirty="0">
              <a:latin typeface="Book Antiqua" panose="02040602050305030304" pitchFamily="18" charset="0"/>
            </a:endParaRPr>
          </a:p>
          <a:p>
            <a:r>
              <a:rPr lang="en-US" b="1" dirty="0">
                <a:latin typeface="Book Antiqua" panose="02040602050305030304" pitchFamily="18" charset="0"/>
              </a:rPr>
              <a:t>Goals</a:t>
            </a:r>
            <a:r>
              <a:rPr lang="en-US" dirty="0">
                <a:latin typeface="Book Antiqua" panose="02040602050305030304" pitchFamily="18" charset="0"/>
              </a:rPr>
              <a:t>: speed, data integrity, and support for distributed, non-linear workflows.</a:t>
            </a:r>
          </a:p>
          <a:p>
            <a:pPr marL="0" indent="0">
              <a:buNone/>
            </a:pPr>
            <a:endParaRPr lang="en-US" dirty="0"/>
          </a:p>
        </p:txBody>
      </p:sp>
    </p:spTree>
    <p:extLst>
      <p:ext uri="{BB962C8B-B14F-4D97-AF65-F5344CB8AC3E}">
        <p14:creationId xmlns:p14="http://schemas.microsoft.com/office/powerpoint/2010/main" val="362160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EDB4-C75B-7443-9755-E18FC27DC04D}"/>
              </a:ext>
            </a:extLst>
          </p:cNvPr>
          <p:cNvSpPr>
            <a:spLocks noGrp="1"/>
          </p:cNvSpPr>
          <p:nvPr>
            <p:ph type="title"/>
          </p:nvPr>
        </p:nvSpPr>
        <p:spPr/>
        <p:txBody>
          <a:bodyPr/>
          <a:lstStyle/>
          <a:p>
            <a:r>
              <a:rPr lang="en-US" dirty="0"/>
              <a:t>Why Git?</a:t>
            </a:r>
          </a:p>
        </p:txBody>
      </p:sp>
      <p:pic>
        <p:nvPicPr>
          <p:cNvPr id="4" name="Picture 3">
            <a:extLst>
              <a:ext uri="{FF2B5EF4-FFF2-40B4-BE49-F238E27FC236}">
                <a16:creationId xmlns:a16="http://schemas.microsoft.com/office/drawing/2014/main" id="{E036225C-E2AD-A741-B534-1C38E9731E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0469" y="1459402"/>
            <a:ext cx="8686800" cy="4900800"/>
          </a:xfrm>
          <a:prstGeom prst="rect">
            <a:avLst/>
          </a:prstGeom>
          <a:noFill/>
        </p:spPr>
      </p:pic>
    </p:spTree>
    <p:extLst>
      <p:ext uri="{BB962C8B-B14F-4D97-AF65-F5344CB8AC3E}">
        <p14:creationId xmlns:p14="http://schemas.microsoft.com/office/powerpoint/2010/main" val="4099542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EDB4-C75B-7443-9755-E18FC27DC04D}"/>
              </a:ext>
            </a:extLst>
          </p:cNvPr>
          <p:cNvSpPr>
            <a:spLocks noGrp="1"/>
          </p:cNvSpPr>
          <p:nvPr>
            <p:ph type="title"/>
          </p:nvPr>
        </p:nvSpPr>
        <p:spPr/>
        <p:txBody>
          <a:bodyPr/>
          <a:lstStyle/>
          <a:p>
            <a:r>
              <a:rPr lang="en-US" dirty="0"/>
              <a:t>What is Git?</a:t>
            </a:r>
          </a:p>
        </p:txBody>
      </p:sp>
      <p:pic>
        <p:nvPicPr>
          <p:cNvPr id="5" name="Content Placeholder 4">
            <a:extLst>
              <a:ext uri="{FF2B5EF4-FFF2-40B4-BE49-F238E27FC236}">
                <a16:creationId xmlns:a16="http://schemas.microsoft.com/office/drawing/2014/main" id="{3F1BC448-964B-D743-99F8-73A2D2F5844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8453" y="1486527"/>
            <a:ext cx="7832408" cy="4351338"/>
          </a:xfrm>
          <a:prstGeom prst="rect">
            <a:avLst/>
          </a:prstGeom>
          <a:noFill/>
        </p:spPr>
      </p:pic>
    </p:spTree>
    <p:extLst>
      <p:ext uri="{BB962C8B-B14F-4D97-AF65-F5344CB8AC3E}">
        <p14:creationId xmlns:p14="http://schemas.microsoft.com/office/powerpoint/2010/main" val="24778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9EDB4-C75B-7443-9755-E18FC27DC04D}"/>
              </a:ext>
            </a:extLst>
          </p:cNvPr>
          <p:cNvSpPr>
            <a:spLocks noGrp="1"/>
          </p:cNvSpPr>
          <p:nvPr>
            <p:ph type="title"/>
          </p:nvPr>
        </p:nvSpPr>
        <p:spPr/>
        <p:txBody>
          <a:bodyPr/>
          <a:lstStyle/>
          <a:p>
            <a:r>
              <a:rPr lang="en-US" dirty="0"/>
              <a:t>What is Git and GitHub?</a:t>
            </a:r>
          </a:p>
        </p:txBody>
      </p:sp>
      <p:pic>
        <p:nvPicPr>
          <p:cNvPr id="7" name="Picture 6">
            <a:extLst>
              <a:ext uri="{FF2B5EF4-FFF2-40B4-BE49-F238E27FC236}">
                <a16:creationId xmlns:a16="http://schemas.microsoft.com/office/drawing/2014/main" id="{6FBDA92C-844B-1946-94EE-5528EDAC04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3208" y="1690688"/>
            <a:ext cx="8046720" cy="4526280"/>
          </a:xfrm>
          <a:prstGeom prst="rect">
            <a:avLst/>
          </a:prstGeom>
          <a:noFill/>
        </p:spPr>
      </p:pic>
    </p:spTree>
    <p:extLst>
      <p:ext uri="{BB962C8B-B14F-4D97-AF65-F5344CB8AC3E}">
        <p14:creationId xmlns:p14="http://schemas.microsoft.com/office/powerpoint/2010/main" val="271016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A2D473-8CA8-7F49-9978-B3007201392D}"/>
              </a:ext>
            </a:extLst>
          </p:cNvPr>
          <p:cNvSpPr txBox="1"/>
          <p:nvPr/>
        </p:nvSpPr>
        <p:spPr>
          <a:xfrm>
            <a:off x="822960" y="327661"/>
            <a:ext cx="3676776" cy="1015663"/>
          </a:xfrm>
          <a:prstGeom prst="rect">
            <a:avLst/>
          </a:prstGeom>
          <a:noFill/>
        </p:spPr>
        <p:txBody>
          <a:bodyPr wrap="none" rtlCol="0">
            <a:spAutoFit/>
          </a:bodyPr>
          <a:lstStyle/>
          <a:p>
            <a:r>
              <a:rPr lang="en-US" sz="6000" b="1" dirty="0"/>
              <a:t>Definitions</a:t>
            </a:r>
          </a:p>
        </p:txBody>
      </p:sp>
      <p:sp>
        <p:nvSpPr>
          <p:cNvPr id="5" name="TextBox 4">
            <a:extLst>
              <a:ext uri="{FF2B5EF4-FFF2-40B4-BE49-F238E27FC236}">
                <a16:creationId xmlns:a16="http://schemas.microsoft.com/office/drawing/2014/main" id="{438A1EEA-E706-2D4F-902D-71E2D01E0B10}"/>
              </a:ext>
            </a:extLst>
          </p:cNvPr>
          <p:cNvSpPr txBox="1"/>
          <p:nvPr/>
        </p:nvSpPr>
        <p:spPr>
          <a:xfrm>
            <a:off x="822960" y="1343324"/>
            <a:ext cx="6492240" cy="332398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Book Antiqua" panose="02040602050305030304" pitchFamily="18" charset="0"/>
              </a:rPr>
              <a:t>Git -  uses Git command line tools</a:t>
            </a:r>
          </a:p>
          <a:p>
            <a:pPr marL="800100" lvl="1" indent="-342900">
              <a:buFont typeface="Arial" panose="020B0604020202020204" pitchFamily="34" charset="0"/>
              <a:buChar char="•"/>
            </a:pPr>
            <a:r>
              <a:rPr lang="en-US" sz="2400" dirty="0">
                <a:latin typeface="Book Antiqua" panose="02040602050305030304" pitchFamily="18" charset="0"/>
              </a:rPr>
              <a:t>Command line is only place you can run all Git commands</a:t>
            </a:r>
          </a:p>
          <a:p>
            <a:pPr marL="342900" indent="-342900">
              <a:buFont typeface="Arial" panose="020B0604020202020204" pitchFamily="34" charset="0"/>
              <a:buChar char="•"/>
            </a:pPr>
            <a:r>
              <a:rPr lang="en-US" sz="2400" dirty="0">
                <a:latin typeface="Book Antiqua" panose="02040602050305030304" pitchFamily="18" charset="0"/>
              </a:rPr>
              <a:t>Are many GUI interfaces</a:t>
            </a:r>
          </a:p>
          <a:p>
            <a:pPr marL="800100" lvl="1" indent="-342900">
              <a:buFont typeface="Arial" panose="020B0604020202020204" pitchFamily="34" charset="0"/>
              <a:buChar char="•"/>
            </a:pPr>
            <a:r>
              <a:rPr lang="en-US" sz="2400" dirty="0">
                <a:latin typeface="Book Antiqua" panose="02040602050305030304" pitchFamily="18" charset="0"/>
              </a:rPr>
              <a:t>Most only implement a partial subset of Git functionality for simplicity</a:t>
            </a:r>
          </a:p>
          <a:p>
            <a:pPr marL="800100" lvl="1" indent="-342900">
              <a:buFont typeface="Arial" panose="020B0604020202020204" pitchFamily="34" charset="0"/>
              <a:buChar char="•"/>
            </a:pPr>
            <a:endParaRPr lang="en-US" sz="2400" dirty="0">
              <a:latin typeface="Book Antiqua" panose="02040602050305030304" pitchFamily="18" charset="0"/>
            </a:endParaRPr>
          </a:p>
          <a:p>
            <a:endParaRPr lang="en-US" sz="2400" dirty="0">
              <a:latin typeface="Book Antiqua" panose="02040602050305030304" pitchFamily="18" charset="0"/>
            </a:endParaRPr>
          </a:p>
          <a:p>
            <a:endParaRPr lang="en-US" dirty="0"/>
          </a:p>
        </p:txBody>
      </p:sp>
      <p:pic>
        <p:nvPicPr>
          <p:cNvPr id="3" name="Picture 2" descr="A screenshot of a computer&#10;&#10;Description automatically generated">
            <a:extLst>
              <a:ext uri="{FF2B5EF4-FFF2-40B4-BE49-F238E27FC236}">
                <a16:creationId xmlns:a16="http://schemas.microsoft.com/office/drawing/2014/main" id="{B6AAF748-D5E3-C349-BE41-ECCEF2AA3D50}"/>
              </a:ext>
            </a:extLst>
          </p:cNvPr>
          <p:cNvPicPr>
            <a:picLocks noChangeAspect="1"/>
          </p:cNvPicPr>
          <p:nvPr/>
        </p:nvPicPr>
        <p:blipFill>
          <a:blip r:embed="rId3"/>
          <a:stretch>
            <a:fillRect/>
          </a:stretch>
        </p:blipFill>
        <p:spPr>
          <a:xfrm>
            <a:off x="7692266" y="441969"/>
            <a:ext cx="3474720" cy="428430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0C2C865-D929-A14C-8649-E5CC10D8C046}"/>
              </a:ext>
            </a:extLst>
          </p:cNvPr>
          <p:cNvPicPr>
            <a:picLocks noChangeAspect="1"/>
          </p:cNvPicPr>
          <p:nvPr/>
        </p:nvPicPr>
        <p:blipFill>
          <a:blip r:embed="rId4"/>
          <a:stretch>
            <a:fillRect/>
          </a:stretch>
        </p:blipFill>
        <p:spPr>
          <a:xfrm>
            <a:off x="445894" y="3863254"/>
            <a:ext cx="6675120" cy="1828220"/>
          </a:xfrm>
          <a:prstGeom prst="rect">
            <a:avLst/>
          </a:prstGeom>
        </p:spPr>
      </p:pic>
    </p:spTree>
    <p:extLst>
      <p:ext uri="{BB962C8B-B14F-4D97-AF65-F5344CB8AC3E}">
        <p14:creationId xmlns:p14="http://schemas.microsoft.com/office/powerpoint/2010/main" val="1491856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4A8A-BED0-864C-81A7-A935E9A28E12}"/>
              </a:ext>
            </a:extLst>
          </p:cNvPr>
          <p:cNvSpPr>
            <a:spLocks noGrp="1"/>
          </p:cNvSpPr>
          <p:nvPr>
            <p:ph type="title"/>
          </p:nvPr>
        </p:nvSpPr>
        <p:spPr>
          <a:xfrm>
            <a:off x="5413564" y="85171"/>
            <a:ext cx="5456582" cy="1174876"/>
          </a:xfrm>
        </p:spPr>
        <p:txBody>
          <a:bodyPr>
            <a:normAutofit fontScale="90000"/>
          </a:bodyPr>
          <a:lstStyle/>
          <a:p>
            <a:r>
              <a:rPr lang="en-US" b="1" dirty="0"/>
              <a:t>Types of Version Control</a:t>
            </a:r>
          </a:p>
        </p:txBody>
      </p:sp>
      <p:pic>
        <p:nvPicPr>
          <p:cNvPr id="5" name="Content Placeholder 4" descr="A screenshot of a cell phone&#10;&#10;Description automatically generated">
            <a:extLst>
              <a:ext uri="{FF2B5EF4-FFF2-40B4-BE49-F238E27FC236}">
                <a16:creationId xmlns:a16="http://schemas.microsoft.com/office/drawing/2014/main" id="{04ACFB70-3B1A-4948-9B03-9F40FF0661BF}"/>
              </a:ext>
            </a:extLst>
          </p:cNvPr>
          <p:cNvPicPr>
            <a:picLocks noGrp="1" noChangeAspect="1"/>
          </p:cNvPicPr>
          <p:nvPr>
            <p:ph idx="1"/>
          </p:nvPr>
        </p:nvPicPr>
        <p:blipFill>
          <a:blip r:embed="rId2"/>
          <a:stretch>
            <a:fillRect/>
          </a:stretch>
        </p:blipFill>
        <p:spPr>
          <a:xfrm>
            <a:off x="215349" y="85171"/>
            <a:ext cx="4023360" cy="3648560"/>
          </a:xfrm>
        </p:spPr>
      </p:pic>
      <p:pic>
        <p:nvPicPr>
          <p:cNvPr id="7" name="Picture 6" descr="A close up of a sign&#10;&#10;Description automatically generated">
            <a:extLst>
              <a:ext uri="{FF2B5EF4-FFF2-40B4-BE49-F238E27FC236}">
                <a16:creationId xmlns:a16="http://schemas.microsoft.com/office/drawing/2014/main" id="{C616C893-0A33-5E4D-B491-008EA0C01746}"/>
              </a:ext>
            </a:extLst>
          </p:cNvPr>
          <p:cNvPicPr>
            <a:picLocks noChangeAspect="1"/>
          </p:cNvPicPr>
          <p:nvPr/>
        </p:nvPicPr>
        <p:blipFill>
          <a:blip r:embed="rId3"/>
          <a:stretch>
            <a:fillRect/>
          </a:stretch>
        </p:blipFill>
        <p:spPr>
          <a:xfrm>
            <a:off x="212036" y="4036631"/>
            <a:ext cx="5943600" cy="2565012"/>
          </a:xfrm>
          <a:prstGeom prst="rect">
            <a:avLst/>
          </a:prstGeom>
        </p:spPr>
      </p:pic>
      <p:pic>
        <p:nvPicPr>
          <p:cNvPr id="8" name="Content Placeholder 4" descr="A close up of a device&#10;&#10;Description automatically generated">
            <a:extLst>
              <a:ext uri="{FF2B5EF4-FFF2-40B4-BE49-F238E27FC236}">
                <a16:creationId xmlns:a16="http://schemas.microsoft.com/office/drawing/2014/main" id="{8F964C1A-BD32-F14B-980F-C852741C0DCC}"/>
              </a:ext>
            </a:extLst>
          </p:cNvPr>
          <p:cNvPicPr>
            <a:picLocks noChangeAspect="1"/>
          </p:cNvPicPr>
          <p:nvPr/>
        </p:nvPicPr>
        <p:blipFill>
          <a:blip r:embed="rId4"/>
          <a:stretch>
            <a:fillRect/>
          </a:stretch>
        </p:blipFill>
        <p:spPr>
          <a:xfrm>
            <a:off x="6400802" y="1015466"/>
            <a:ext cx="4810538" cy="5789109"/>
          </a:xfrm>
          <a:prstGeom prst="rect">
            <a:avLst/>
          </a:prstGeom>
        </p:spPr>
      </p:pic>
    </p:spTree>
    <p:extLst>
      <p:ext uri="{BB962C8B-B14F-4D97-AF65-F5344CB8AC3E}">
        <p14:creationId xmlns:p14="http://schemas.microsoft.com/office/powerpoint/2010/main" val="3309440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768</Words>
  <Application>Microsoft Macintosh PowerPoint</Application>
  <PresentationFormat>Widescreen</PresentationFormat>
  <Paragraphs>96</Paragraphs>
  <Slides>28</Slides>
  <Notes>10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Book Antiqua</vt:lpstr>
      <vt:lpstr>Calibri</vt:lpstr>
      <vt:lpstr>Calibri Light</vt:lpstr>
      <vt:lpstr>Office Theme</vt:lpstr>
      <vt:lpstr>PowerPoint Presentation</vt:lpstr>
      <vt:lpstr>PowerPoint Presentation</vt:lpstr>
      <vt:lpstr>What is Git?</vt:lpstr>
      <vt:lpstr>What is Git?</vt:lpstr>
      <vt:lpstr>Why Git?</vt:lpstr>
      <vt:lpstr>What is Git?</vt:lpstr>
      <vt:lpstr>What is Git and GitHub?</vt:lpstr>
      <vt:lpstr>PowerPoint Presentation</vt:lpstr>
      <vt:lpstr>Types of Version Control</vt:lpstr>
      <vt:lpstr>Git = Snapshots (not differences)</vt:lpstr>
      <vt:lpstr>Using Git</vt:lpstr>
      <vt:lpstr>Using Git</vt:lpstr>
      <vt:lpstr>Command Line</vt:lpstr>
      <vt:lpstr>Git Features</vt:lpstr>
      <vt:lpstr>Git Features</vt:lpstr>
      <vt:lpstr>Git Features</vt:lpstr>
      <vt:lpstr>Git Features</vt:lpstr>
      <vt:lpstr>So ……..</vt:lpstr>
      <vt:lpstr>Repository Types:</vt:lpstr>
      <vt:lpstr>Features comparison</vt:lpstr>
      <vt:lpstr>Features comparison</vt:lpstr>
      <vt:lpstr>PowerPoint Presentation</vt:lpstr>
      <vt:lpstr>Features comparison</vt:lpstr>
      <vt:lpstr>PowerPoint Presentation</vt:lpstr>
      <vt:lpstr>PowerPoint Presentation</vt:lpstr>
      <vt:lpstr>What is Git?</vt:lpstr>
      <vt:lpstr>PowerPoint Presentation</vt:lpstr>
      <vt:lpstr> What is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Casal Dominguez</dc:creator>
  <cp:lastModifiedBy>London, Steven D.</cp:lastModifiedBy>
  <cp:revision>28</cp:revision>
  <dcterms:created xsi:type="dcterms:W3CDTF">2020-02-09T13:16:03Z</dcterms:created>
  <dcterms:modified xsi:type="dcterms:W3CDTF">2020-02-24T22:32:36Z</dcterms:modified>
</cp:coreProperties>
</file>